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1 分钟。请学生快速说出生活中见过的正方体或长方体物品，建立课堂角色：立方体侦探。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2 分钟。让学生指一指、摸一摸实物或想象物品：外面有多大对应表面积，里面能装多少对应体积。暂不公布术语也可以。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1 分钟。说明本课路线和发言规则。可让学生在学习单上画四个空印章，每过一关自评一次。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4 分钟。先让学生独立数，再交流“怎样数才不重复、不遗漏”。本页数据适用于长方体和正方体。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3 分钟。邀请三名学生分别解释数面、数棱、数顶点的方法。重点评价“有序”，而不仅是答案。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3 分钟。追问：长方体相邻面不一定相同；特殊情况下也可能相同。正方体六个面全部相同、十二条棱全部相等。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3 分钟。强调“长、宽、高是从同一顶点出发的三条棱”。判断题答案：错误，摆放方向变化时称呼可变化。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3 分钟。集合关系结论：正方体是特殊的长方体。可让学生举例说明：所有正方体都是长方体，但不是所有长方体都是正方体。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5 分钟。准备一个纸盒沿部分棱剪开，或让学生用方格纸画经典“141型”展开图。强调六个面要相连、折叠后不能重叠。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4 分钟。正确答案 A。B 折起后会有面重叠且缺少相对面；C 含五个连续面，绕一周后必有面重叠。让学生说“排除理由”比猜答案更重要。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3 分钟。让学生用手掌“贴”盒子的每个面，明确表面积只看外表面，面积单位必须带平方。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5 分钟。推导时把六个面按三对分组。例题答案 880 cm²。提醒：代入前统一单位，最后写面积单位。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4 分钟。答案 392 cm²。追问实际材料为何更多，连接数学模型与真实情境：接缝、折边、裁剪损耗。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3 分钟。例题答案 216 cm²。易错点：6a² 是 6×a×a，不是 (6a)²。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4 分钟。正确答案 158 cm²。让学生从“含义、算式、单位”三个角度诊断。8×5×3 实际求的是体积，单位应为 cm³。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3 分钟。用 1 cm³ 小正方体建立单位表象。辨析题错误：应使用 dm³。可联系 1 dm³ = 1 L，为综合题铺垫。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5 分钟。先算一层 5×4=20 个，再乘 3 层得 60 个，所以体积 60 cm³。把公式与小正方体个数建立联系。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3 分钟。例题答案 64 cm³。通过反例强调 a³ 表示三个 a 相乘，不是 3a。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6 分钟，小组合作。A 300 L；B 240 L；C 220 dm²。C 只算底面和四个侧面，没有上面。引导学生先判断“求体积还是表面积”。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>
                <a:latin typeface="Noto Sans CJK SC"/>
              </a:rPr>
              <a:t>建议用时 4 分钟。出口测评答案：1)150 cm²；2)125 cm³；3)上面。最后一句话可回答：表面积量外表面的大小，用平方单位；体积量所占空间的大小，用立方单位。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784080" y="640080"/>
            <a:ext cx="1554480" cy="1554480"/>
          </a:xfrm>
          <a:prstGeom prst="ellipse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881360" y="5212080"/>
            <a:ext cx="1097280" cy="1097280"/>
          </a:xfrm>
          <a:prstGeom prst="ellipse">
            <a:avLst/>
          </a:prstGeom>
          <a:solidFill>
            <a:srgbClr val="087E78"/>
          </a:solidFill>
          <a:ln w="12700">
            <a:solidFill>
              <a:srgbClr val="087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955279" y="5394960"/>
            <a:ext cx="640080" cy="640080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82880" y="4846320"/>
            <a:ext cx="914400" cy="914400"/>
          </a:xfrm>
          <a:prstGeom prst="ellipse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566928"/>
            <a:ext cx="2148840" cy="365760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566928"/>
            <a:ext cx="21488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五年级数学 · 空间与图形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261872"/>
            <a:ext cx="6949440" cy="8686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>
                <a:solidFill>
                  <a:srgbClr val="FFFFFF"/>
                </a:solidFill>
                <a:latin typeface="Noto Sans CJK SC"/>
              </a:rPr>
              <a:t>正方体与长方体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139696"/>
            <a:ext cx="6126480" cy="4754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>
                <a:solidFill>
                  <a:srgbClr val="BFE7E3"/>
                </a:solidFill>
                <a:latin typeface="Noto Sans CJK SC"/>
              </a:rPr>
              <a:t>用 6 个面，打开空间想象力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80944"/>
            <a:ext cx="5303520" cy="1097280"/>
          </a:xfrm>
          <a:prstGeom prst="roundRect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688" y="3182112"/>
            <a:ext cx="4754880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F3B33D"/>
                </a:solidFill>
                <a:latin typeface="Noto Sans CJK SC"/>
              </a:rPr>
              <a:t>观察  ·  拆解  ·  计算  ·  创造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3557016"/>
            <a:ext cx="475488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Noto Sans CJK SC"/>
              </a:rPr>
              <a:t>今天，你就是“立方体侦探”！</a:t>
            </a:r>
          </a:p>
        </p:txBody>
      </p:sp>
      <p:sp>
        <p:nvSpPr>
          <p:cNvPr id="13" name="Cube 12"/>
          <p:cNvSpPr/>
          <p:nvPr/>
        </p:nvSpPr>
        <p:spPr>
          <a:xfrm>
            <a:off x="7452360" y="1078992"/>
            <a:ext cx="2971800" cy="2971800"/>
          </a:xfrm>
          <a:prstGeom prst="cube">
            <a:avLst/>
          </a:prstGeom>
          <a:solidFill>
            <a:srgbClr val="16A39A"/>
          </a:solidFill>
          <a:ln w="2032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87283" y="1911095"/>
            <a:ext cx="1723643" cy="11887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Noto Sans CJK SC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12280" y="1408176"/>
            <a:ext cx="658368" cy="329184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2280" y="1408176"/>
            <a:ext cx="65836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面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12680" y="4005072"/>
            <a:ext cx="658368" cy="329184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12680" y="4005072"/>
            <a:ext cx="65836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17324D"/>
                </a:solidFill>
                <a:latin typeface="Noto Sans CJK SC"/>
              </a:rPr>
              <a:t>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24927" y="4270248"/>
            <a:ext cx="859536" cy="329184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24927" y="4270248"/>
            <a:ext cx="859536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17324D"/>
                </a:solidFill>
                <a:latin typeface="Noto Sans CJK SC"/>
              </a:rPr>
              <a:t>顶点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944" y="6163056"/>
            <a:ext cx="4846320" cy="2743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00" b="0">
                <a:solidFill>
                  <a:srgbClr val="B9CAD8"/>
                </a:solidFill>
                <a:latin typeface="Noto Sans CJK SC"/>
              </a:rPr>
              <a:t>教师：__________    班级：__________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89920" y="6199632"/>
            <a:ext cx="77724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B9CAD8"/>
                </a:solidFill>
                <a:latin typeface="Noto Sans CJK SC"/>
              </a:rPr>
              <a:t>01 / 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侦探任务：它们藏着什么秘密？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先观察，不急着下结论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02 / 20</a:t>
            </a:r>
          </a:p>
        </p:txBody>
      </p:sp>
      <p:sp>
        <p:nvSpPr>
          <p:cNvPr id="29" name="Cube 28"/>
          <p:cNvSpPr/>
          <p:nvPr/>
        </p:nvSpPr>
        <p:spPr>
          <a:xfrm>
            <a:off x="868680" y="1572768"/>
            <a:ext cx="1463040" cy="1463040"/>
          </a:xfrm>
          <a:prstGeom prst="cube">
            <a:avLst/>
          </a:prstGeom>
          <a:solidFill>
            <a:srgbClr val="FFFFFF"/>
          </a:solidFill>
          <a:ln w="2032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292457" y="1956185"/>
            <a:ext cx="109728" cy="109728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595155" y="2208433"/>
            <a:ext cx="109728" cy="109728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867583" y="2460681"/>
            <a:ext cx="109728" cy="109728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Cube 32"/>
          <p:cNvSpPr/>
          <p:nvPr/>
        </p:nvSpPr>
        <p:spPr>
          <a:xfrm>
            <a:off x="3429000" y="1709928"/>
            <a:ext cx="2011680" cy="1481328"/>
          </a:xfrm>
          <a:prstGeom prst="cube">
            <a:avLst/>
          </a:prstGeom>
          <a:solidFill>
            <a:srgbClr val="F3B33D"/>
          </a:solidFill>
          <a:ln w="2032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251960" y="1709928"/>
            <a:ext cx="256032" cy="1481328"/>
          </a:xfrm>
          <a:prstGeom prst="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538728" y="2258568"/>
            <a:ext cx="1810512" cy="201168"/>
          </a:xfrm>
          <a:prstGeom prst="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Arc 35"/>
          <p:cNvSpPr/>
          <p:nvPr/>
        </p:nvSpPr>
        <p:spPr>
          <a:xfrm rot="900000">
            <a:off x="3904487" y="1389888"/>
            <a:ext cx="502920" cy="502920"/>
          </a:xfrm>
          <a:prstGeom prst="arc">
            <a:avLst/>
          </a:prstGeom>
          <a:noFill/>
          <a:ln w="508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Arc 36"/>
          <p:cNvSpPr/>
          <p:nvPr/>
        </p:nvSpPr>
        <p:spPr>
          <a:xfrm rot="9900000">
            <a:off x="4379976" y="1389888"/>
            <a:ext cx="502920" cy="502920"/>
          </a:xfrm>
          <a:prstGeom prst="arc">
            <a:avLst/>
          </a:prstGeom>
          <a:noFill/>
          <a:ln w="508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Cube 37"/>
          <p:cNvSpPr/>
          <p:nvPr/>
        </p:nvSpPr>
        <p:spPr>
          <a:xfrm>
            <a:off x="6419088" y="1572768"/>
            <a:ext cx="1965960" cy="1325880"/>
          </a:xfrm>
          <a:prstGeom prst="cube">
            <a:avLst/>
          </a:prstGeom>
          <a:solidFill>
            <a:srgbClr val="61B6D9"/>
          </a:solidFill>
          <a:ln w="2032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839712" y="1792224"/>
            <a:ext cx="1005840" cy="219456"/>
          </a:xfrm>
          <a:prstGeom prst="ellipse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Cube 39"/>
          <p:cNvSpPr/>
          <p:nvPr/>
        </p:nvSpPr>
        <p:spPr>
          <a:xfrm>
            <a:off x="9555480" y="1572768"/>
            <a:ext cx="1481328" cy="1481328"/>
          </a:xfrm>
          <a:prstGeom prst="cube">
            <a:avLst/>
          </a:prstGeom>
          <a:solidFill>
            <a:srgbClr val="EF6A5B"/>
          </a:solidFill>
          <a:ln w="2032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40080" y="3182112"/>
            <a:ext cx="21031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3264408"/>
            <a:ext cx="1883664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17324D"/>
                </a:solidFill>
                <a:latin typeface="Noto Sans CJK SC"/>
              </a:rPr>
              <a:t>骰子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43584" y="3584448"/>
            <a:ext cx="896112" cy="246888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243584" y="3584448"/>
            <a:ext cx="896112" cy="2468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00" b="1">
                <a:solidFill>
                  <a:srgbClr val="087E78"/>
                </a:solidFill>
                <a:latin typeface="Noto Sans CJK SC"/>
              </a:rPr>
              <a:t>正方体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127248" y="3182112"/>
            <a:ext cx="21031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236976" y="3264408"/>
            <a:ext cx="1883664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17324D"/>
                </a:solidFill>
                <a:latin typeface="Noto Sans CJK SC"/>
              </a:rPr>
              <a:t>礼物盒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730752" y="3584448"/>
            <a:ext cx="896112" cy="246888"/>
          </a:xfrm>
          <a:prstGeom prst="roundRect">
            <a:avLst/>
          </a:prstGeom>
          <a:solidFill>
            <a:srgbClr val="DDF1F8"/>
          </a:solidFill>
          <a:ln w="12700">
            <a:solidFill>
              <a:srgbClr val="DD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730752" y="3584448"/>
            <a:ext cx="896112" cy="2468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00" b="1">
                <a:solidFill>
                  <a:srgbClr val="17324D"/>
                </a:solidFill>
                <a:latin typeface="Noto Sans CJK SC"/>
              </a:rPr>
              <a:t>长方体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144768" y="3182112"/>
            <a:ext cx="21031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254496" y="3264408"/>
            <a:ext cx="1883664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17324D"/>
                </a:solidFill>
                <a:latin typeface="Noto Sans CJK SC"/>
              </a:rPr>
              <a:t>纸巾盒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748272" y="3584448"/>
            <a:ext cx="896112" cy="246888"/>
          </a:xfrm>
          <a:prstGeom prst="roundRect">
            <a:avLst/>
          </a:prstGeom>
          <a:solidFill>
            <a:srgbClr val="DDF1F8"/>
          </a:solidFill>
          <a:ln w="12700">
            <a:solidFill>
              <a:srgbClr val="DD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748272" y="3584448"/>
            <a:ext cx="896112" cy="2468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00" b="1">
                <a:solidFill>
                  <a:srgbClr val="17324D"/>
                </a:solidFill>
                <a:latin typeface="Noto Sans CJK SC"/>
              </a:rPr>
              <a:t>长方体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235440" y="3182112"/>
            <a:ext cx="210312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45167" y="3264408"/>
            <a:ext cx="1883664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17324D"/>
                </a:solidFill>
                <a:latin typeface="Noto Sans CJK SC"/>
              </a:rPr>
              <a:t>积木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838944" y="3584448"/>
            <a:ext cx="896112" cy="246888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838944" y="3584448"/>
            <a:ext cx="896112" cy="2468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00" b="1">
                <a:solidFill>
                  <a:srgbClr val="087E78"/>
                </a:solidFill>
                <a:latin typeface="Noto Sans CJK SC"/>
              </a:rPr>
              <a:t>正方体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0080" y="4361688"/>
            <a:ext cx="10634472" cy="1371600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32688" y="4837176"/>
            <a:ext cx="384048" cy="384048"/>
          </a:xfrm>
          <a:prstGeom prst="ellipse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32688" y="4837176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?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463040" y="4590288"/>
            <a:ext cx="6080760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Noto Sans CJK SC"/>
              </a:rPr>
              <a:t>如果要给礼物盒“穿外衣”，你需要知道什么？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463040" y="5047488"/>
            <a:ext cx="6080760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0">
                <a:solidFill>
                  <a:srgbClr val="BFE7E3"/>
                </a:solidFill>
                <a:latin typeface="Noto Sans CJK SC"/>
              </a:rPr>
              <a:t>如果要知道盒子能装多少，又需要知道什么？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503920" y="4617720"/>
            <a:ext cx="1115568" cy="329184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503920" y="4617720"/>
            <a:ext cx="111556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外面有多大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710928" y="4617720"/>
            <a:ext cx="1261872" cy="329184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9710928" y="4617720"/>
            <a:ext cx="1261872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里面能装多少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今日侦探地图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4 个关卡，一路收集证据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03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" y="1627632"/>
            <a:ext cx="2395728" cy="3127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353312" y="1874519"/>
            <a:ext cx="1005840" cy="1005840"/>
          </a:xfrm>
          <a:prstGeom prst="ellipse">
            <a:avLst/>
          </a:prstGeom>
          <a:solidFill>
            <a:srgbClr val="DDF4F0"/>
          </a:solidFill>
          <a:ln w="254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353312" y="1874519"/>
            <a:ext cx="1005840" cy="10058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>
                <a:solidFill>
                  <a:srgbClr val="16A39A"/>
                </a:solidFill>
                <a:latin typeface="Noto Sans CJK SC"/>
              </a:rPr>
              <a:t>01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9536" y="3127248"/>
            <a:ext cx="1993392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认结构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3584448"/>
            <a:ext cx="19933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687785"/>
                </a:solidFill>
                <a:latin typeface="Noto Sans CJK SC"/>
              </a:rPr>
              <a:t>面 · 棱 · 顶点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344168" y="4178808"/>
            <a:ext cx="1024128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344168" y="4178808"/>
            <a:ext cx="1024128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00" b="1">
                <a:solidFill>
                  <a:srgbClr val="16A39A"/>
                </a:solidFill>
                <a:latin typeface="Noto Sans CJK SC"/>
              </a:rPr>
              <a:t>通关印章</a:t>
            </a:r>
          </a:p>
        </p:txBody>
      </p:sp>
      <p:sp>
        <p:nvSpPr>
          <p:cNvPr id="36" name="Chevron 35"/>
          <p:cNvSpPr/>
          <p:nvPr/>
        </p:nvSpPr>
        <p:spPr>
          <a:xfrm>
            <a:off x="3127248" y="2880360"/>
            <a:ext cx="384048" cy="621792"/>
          </a:xfrm>
          <a:prstGeom prst="chevron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3493008" y="1627632"/>
            <a:ext cx="2395728" cy="3127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187952" y="1874519"/>
            <a:ext cx="1005840" cy="1005840"/>
          </a:xfrm>
          <a:prstGeom prst="ellipse">
            <a:avLst/>
          </a:prstGeom>
          <a:solidFill>
            <a:srgbClr val="DDF1F8"/>
          </a:solidFill>
          <a:ln w="254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187952" y="1874519"/>
            <a:ext cx="1005840" cy="10058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>
                <a:solidFill>
                  <a:srgbClr val="61B6D9"/>
                </a:solidFill>
                <a:latin typeface="Noto Sans CJK SC"/>
              </a:rPr>
              <a:t>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94176" y="3127248"/>
            <a:ext cx="1993392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会展开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94176" y="3584448"/>
            <a:ext cx="19933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687785"/>
                </a:solidFill>
                <a:latin typeface="Noto Sans CJK SC"/>
              </a:rPr>
              <a:t>正方体展开图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178808" y="4178808"/>
            <a:ext cx="1024128" cy="310896"/>
          </a:xfrm>
          <a:prstGeom prst="roundRect">
            <a:avLst/>
          </a:prstGeom>
          <a:solidFill>
            <a:srgbClr val="DDF1F8"/>
          </a:solidFill>
          <a:ln w="12700">
            <a:solidFill>
              <a:srgbClr val="DD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178808" y="4178808"/>
            <a:ext cx="1024128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00" b="1">
                <a:solidFill>
                  <a:srgbClr val="61B6D9"/>
                </a:solidFill>
                <a:latin typeface="Noto Sans CJK SC"/>
              </a:rPr>
              <a:t>通关印章</a:t>
            </a:r>
          </a:p>
        </p:txBody>
      </p:sp>
      <p:sp>
        <p:nvSpPr>
          <p:cNvPr id="44" name="Chevron 43"/>
          <p:cNvSpPr/>
          <p:nvPr/>
        </p:nvSpPr>
        <p:spPr>
          <a:xfrm>
            <a:off x="5961888" y="2880360"/>
            <a:ext cx="384048" cy="621792"/>
          </a:xfrm>
          <a:prstGeom prst="chevron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6327648" y="1627632"/>
            <a:ext cx="2395728" cy="3127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022592" y="1874519"/>
            <a:ext cx="1005840" cy="1005840"/>
          </a:xfrm>
          <a:prstGeom prst="ellipse">
            <a:avLst/>
          </a:prstGeom>
          <a:solidFill>
            <a:srgbClr val="FFF0C8"/>
          </a:solidFill>
          <a:ln w="254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022592" y="1874519"/>
            <a:ext cx="1005840" cy="10058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>
                <a:solidFill>
                  <a:srgbClr val="F3B33D"/>
                </a:solidFill>
                <a:latin typeface="Noto Sans CJK SC"/>
              </a:rPr>
              <a:t>03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28816" y="3127248"/>
            <a:ext cx="1993392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算外衣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28816" y="3584448"/>
            <a:ext cx="19933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687785"/>
                </a:solidFill>
                <a:latin typeface="Noto Sans CJK SC"/>
              </a:rPr>
              <a:t>表面积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013448" y="4178808"/>
            <a:ext cx="1024128" cy="310896"/>
          </a:xfrm>
          <a:prstGeom prst="roundRect">
            <a:avLst/>
          </a:prstGeom>
          <a:solidFill>
            <a:srgbClr val="FFF0C8"/>
          </a:solidFill>
          <a:ln w="12700">
            <a:solidFill>
              <a:srgbClr val="FFF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013448" y="4178808"/>
            <a:ext cx="1024128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00" b="1">
                <a:solidFill>
                  <a:srgbClr val="F3B33D"/>
                </a:solidFill>
                <a:latin typeface="Noto Sans CJK SC"/>
              </a:rPr>
              <a:t>通关印章</a:t>
            </a:r>
          </a:p>
        </p:txBody>
      </p:sp>
      <p:sp>
        <p:nvSpPr>
          <p:cNvPr id="52" name="Chevron 51"/>
          <p:cNvSpPr/>
          <p:nvPr/>
        </p:nvSpPr>
        <p:spPr>
          <a:xfrm>
            <a:off x="8796528" y="2880360"/>
            <a:ext cx="384048" cy="621792"/>
          </a:xfrm>
          <a:prstGeom prst="chevron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9162288" y="1627632"/>
            <a:ext cx="2395728" cy="3127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857232" y="1874519"/>
            <a:ext cx="1005840" cy="1005840"/>
          </a:xfrm>
          <a:prstGeom prst="ellipse">
            <a:avLst/>
          </a:prstGeom>
          <a:solidFill>
            <a:srgbClr val="FDE3DE"/>
          </a:solidFill>
          <a:ln w="254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857232" y="1874519"/>
            <a:ext cx="1005840" cy="10058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300" b="1">
                <a:solidFill>
                  <a:srgbClr val="EF6A5B"/>
                </a:solidFill>
                <a:latin typeface="Noto Sans CJK SC"/>
              </a:rPr>
              <a:t>04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63456" y="3127248"/>
            <a:ext cx="1993392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量空间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63456" y="3584448"/>
            <a:ext cx="1993392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687785"/>
                </a:solidFill>
                <a:latin typeface="Noto Sans CJK SC"/>
              </a:rPr>
              <a:t>体积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848088" y="4178808"/>
            <a:ext cx="1024128" cy="310896"/>
          </a:xfrm>
          <a:prstGeom prst="roundRect">
            <a:avLst/>
          </a:prstGeom>
          <a:solidFill>
            <a:srgbClr val="FDE3DE"/>
          </a:solidFill>
          <a:ln w="12700">
            <a:solidFill>
              <a:srgbClr val="FDE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848088" y="4178808"/>
            <a:ext cx="1024128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00" b="1">
                <a:solidFill>
                  <a:srgbClr val="EF6A5B"/>
                </a:solidFill>
                <a:latin typeface="Noto Sans CJK SC"/>
              </a:rPr>
              <a:t>通关印章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58368" y="5148072"/>
            <a:ext cx="10972800" cy="667512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60120" y="5321808"/>
            <a:ext cx="103784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087E78"/>
                </a:solidFill>
                <a:latin typeface="Noto Sans CJK SC"/>
              </a:rPr>
              <a:t>通关规则：先说理由，再写算式；可以借助学具，也可以在空中“比划”！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第一份证据：面、棱、顶点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看得见，更要数得清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04 / 20</a:t>
            </a:r>
          </a:p>
        </p:txBody>
      </p:sp>
      <p:sp>
        <p:nvSpPr>
          <p:cNvPr id="29" name="Cube 28"/>
          <p:cNvSpPr/>
          <p:nvPr/>
        </p:nvSpPr>
        <p:spPr>
          <a:xfrm>
            <a:off x="786384" y="1591056"/>
            <a:ext cx="3063240" cy="3063240"/>
          </a:xfrm>
          <a:prstGeom prst="cube">
            <a:avLst/>
          </a:prstGeom>
          <a:solidFill>
            <a:srgbClr val="DDF4F0"/>
          </a:solidFill>
          <a:ln w="20320">
            <a:solidFill>
              <a:srgbClr val="087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51560" y="2148840"/>
            <a:ext cx="384048" cy="384048"/>
          </a:xfrm>
          <a:prstGeom prst="ellipse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51560" y="2148840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Noto Sans CJK SC"/>
              </a:rPr>
              <a:t>1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435608" y="2331720"/>
            <a:ext cx="667512" cy="137160"/>
          </a:xfrm>
          <a:prstGeom prst="line">
            <a:avLst/>
          </a:prstGeom>
          <a:ln w="25400">
            <a:solidFill>
              <a:srgbClr val="F3B3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804672" y="2596896"/>
            <a:ext cx="658368" cy="329184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04672" y="2596896"/>
            <a:ext cx="65836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17324D"/>
                </a:solidFill>
                <a:latin typeface="Noto Sans CJK SC"/>
              </a:rPr>
              <a:t>面</a:t>
            </a:r>
          </a:p>
        </p:txBody>
      </p:sp>
      <p:sp>
        <p:nvSpPr>
          <p:cNvPr id="35" name="Oval 34"/>
          <p:cNvSpPr/>
          <p:nvPr/>
        </p:nvSpPr>
        <p:spPr>
          <a:xfrm>
            <a:off x="3557016" y="1444752"/>
            <a:ext cx="384048" cy="384048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57016" y="1444752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Noto Sans CJK SC"/>
              </a:rPr>
              <a:t>2</a:t>
            </a:r>
          </a:p>
        </p:txBody>
      </p:sp>
      <p:cxnSp>
        <p:nvCxnSpPr>
          <p:cNvPr id="37" name="Connector 36"/>
          <p:cNvCxnSpPr/>
          <p:nvPr/>
        </p:nvCxnSpPr>
        <p:spPr>
          <a:xfrm flipH="1">
            <a:off x="3328416" y="1810512"/>
            <a:ext cx="310896" cy="256031"/>
          </a:xfrm>
          <a:prstGeom prst="line">
            <a:avLst/>
          </a:prstGeom>
          <a:ln w="25400">
            <a:solidFill>
              <a:srgbClr val="EF6A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3685032" y="1865376"/>
            <a:ext cx="658368" cy="329184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685032" y="1865376"/>
            <a:ext cx="65836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SC"/>
              </a:rPr>
              <a:t>棱</a:t>
            </a:r>
          </a:p>
        </p:txBody>
      </p:sp>
      <p:sp>
        <p:nvSpPr>
          <p:cNvPr id="40" name="Oval 39"/>
          <p:cNvSpPr/>
          <p:nvPr/>
        </p:nvSpPr>
        <p:spPr>
          <a:xfrm>
            <a:off x="3584448" y="4160520"/>
            <a:ext cx="384048" cy="384048"/>
          </a:xfrm>
          <a:prstGeom prst="ellipse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584448" y="4160520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Noto Sans CJK SC"/>
              </a:rPr>
              <a:t>3</a:t>
            </a:r>
          </a:p>
        </p:txBody>
      </p:sp>
      <p:cxnSp>
        <p:nvCxnSpPr>
          <p:cNvPr id="42" name="Connector 41"/>
          <p:cNvCxnSpPr/>
          <p:nvPr/>
        </p:nvCxnSpPr>
        <p:spPr>
          <a:xfrm flipH="1" flipV="1">
            <a:off x="3227832" y="3840480"/>
            <a:ext cx="347472" cy="320040"/>
          </a:xfrm>
          <a:prstGeom prst="line">
            <a:avLst/>
          </a:prstGeom>
          <a:ln w="25400">
            <a:solidFill>
              <a:srgbClr val="61B6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3675887" y="4517136"/>
            <a:ext cx="822960" cy="329184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675887" y="4517136"/>
            <a:ext cx="822960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17324D"/>
                </a:solidFill>
                <a:latin typeface="Noto Sans CJK SC"/>
              </a:rPr>
              <a:t>顶点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074920" y="1572768"/>
            <a:ext cx="598932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5074920" y="1572768"/>
            <a:ext cx="82296" cy="1024128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349240" y="1755648"/>
            <a:ext cx="676656" cy="676656"/>
          </a:xfrm>
          <a:prstGeom prst="ellipse">
            <a:avLst/>
          </a:prstGeom>
          <a:solidFill>
            <a:srgbClr val="DDF4F0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349240" y="1755648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16A39A"/>
                </a:solidFill>
                <a:latin typeface="Noto Sans CJK SC"/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36208" y="1700784"/>
            <a:ext cx="1170432" cy="33832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17324D"/>
                </a:solidFill>
                <a:latin typeface="Noto Sans CJK SC"/>
              </a:rPr>
              <a:t>个面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36208" y="2048256"/>
            <a:ext cx="448056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687785"/>
                </a:solidFill>
                <a:latin typeface="Noto Sans CJK SC"/>
              </a:rPr>
              <a:t>相对的面完全相同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074920" y="2926080"/>
            <a:ext cx="598932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5074920" y="2926080"/>
            <a:ext cx="82296" cy="1024128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5349240" y="3108960"/>
            <a:ext cx="676656" cy="676656"/>
          </a:xfrm>
          <a:prstGeom prst="ellipse">
            <a:avLst/>
          </a:prstGeom>
          <a:solidFill>
            <a:srgbClr val="FDE3DE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49240" y="3108960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EF6A5B"/>
                </a:solidFill>
                <a:latin typeface="Noto Sans CJK SC"/>
              </a:rPr>
              <a:t>12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36208" y="3054096"/>
            <a:ext cx="1170432" cy="33832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17324D"/>
                </a:solidFill>
                <a:latin typeface="Noto Sans CJK SC"/>
              </a:rPr>
              <a:t>条棱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36208" y="3401568"/>
            <a:ext cx="448056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687785"/>
                </a:solidFill>
                <a:latin typeface="Noto Sans CJK SC"/>
              </a:rPr>
              <a:t>可分成 3 组，每组 4 条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074920" y="4279392"/>
            <a:ext cx="598932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5074920" y="4279392"/>
            <a:ext cx="82296" cy="1024128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5349240" y="4462272"/>
            <a:ext cx="676656" cy="676656"/>
          </a:xfrm>
          <a:prstGeom prst="ellipse">
            <a:avLst/>
          </a:prstGeom>
          <a:solidFill>
            <a:srgbClr val="DDF1F8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349240" y="4462272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61B6D9"/>
                </a:solidFill>
                <a:latin typeface="Noto Sans CJK SC"/>
              </a:rPr>
              <a:t>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236208" y="4407407"/>
            <a:ext cx="1170432" cy="33832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17324D"/>
                </a:solidFill>
                <a:latin typeface="Noto Sans CJK SC"/>
              </a:rPr>
              <a:t>个顶点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236208" y="4754879"/>
            <a:ext cx="448056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687785"/>
                </a:solidFill>
                <a:latin typeface="Noto Sans CJK SC"/>
              </a:rPr>
              <a:t>每个顶点相交 3 条棱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074920" y="5669280"/>
            <a:ext cx="5989320" cy="484632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321808" y="5742432"/>
            <a:ext cx="553212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SC"/>
              </a:rPr>
              <a:t>口令：面 6、棱 12、顶点 8 —— 但要会解释！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不重复、不遗漏：你会怎么数？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把“感觉”变成“有序”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05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3419856" cy="4279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1792224"/>
            <a:ext cx="2871216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数 面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51560" y="2432304"/>
            <a:ext cx="2578608" cy="384048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51560" y="2432304"/>
            <a:ext cx="257860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上 / 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1560" y="3054096"/>
            <a:ext cx="2578608" cy="384048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51560" y="3054096"/>
            <a:ext cx="257860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前 / 后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51560" y="3675888"/>
            <a:ext cx="2578608" cy="384048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51560" y="3675888"/>
            <a:ext cx="257860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左 / 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24128" y="4370832"/>
            <a:ext cx="2615184" cy="4754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0">
                <a:solidFill>
                  <a:srgbClr val="687785"/>
                </a:solidFill>
                <a:latin typeface="Noto Sans CJK SC"/>
              </a:rPr>
              <a:t>2 + 2 + 2 = </a:t>
            </a:r>
            <a:r>
              <a:rPr sz="2500" b="1">
                <a:solidFill>
                  <a:srgbClr val="087E78"/>
                </a:solidFill>
                <a:latin typeface="Noto Sans CJK SC"/>
              </a:rPr>
              <a:t>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33271" y="4910328"/>
            <a:ext cx="2606040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按相对面成对数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89120" y="1554480"/>
            <a:ext cx="3419856" cy="4279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663440" y="1792224"/>
            <a:ext cx="2871216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数 棱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800600" y="2487168"/>
            <a:ext cx="548640" cy="109728"/>
          </a:xfrm>
          <a:prstGeom prst="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504688" y="2322576"/>
            <a:ext cx="1645920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长方向：4 条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800600" y="3127248"/>
            <a:ext cx="548640" cy="10972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504688" y="2962656"/>
            <a:ext cx="1645920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宽方向：4 条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800600" y="3767328"/>
            <a:ext cx="548640" cy="109728"/>
          </a:xfrm>
          <a:prstGeom prst="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504688" y="3602736"/>
            <a:ext cx="1645920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高方向：4 条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73168" y="4370832"/>
            <a:ext cx="2615184" cy="4754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0">
                <a:solidFill>
                  <a:srgbClr val="687785"/>
                </a:solidFill>
                <a:latin typeface="Noto Sans CJK SC"/>
              </a:rPr>
              <a:t>4 + 4 + 4 = </a:t>
            </a:r>
            <a:r>
              <a:rPr sz="2500" b="1">
                <a:solidFill>
                  <a:srgbClr val="EF6A5B"/>
                </a:solidFill>
                <a:latin typeface="Noto Sans CJK SC"/>
              </a:rPr>
              <a:t>12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82312" y="4910328"/>
            <a:ext cx="2606040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按方向分组数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138160" y="1554480"/>
            <a:ext cx="3419856" cy="4279392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412480" y="1792224"/>
            <a:ext cx="2871216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Noto Sans CJK SC"/>
              </a:rPr>
              <a:t>数 顶点</a:t>
            </a:r>
          </a:p>
        </p:txBody>
      </p:sp>
      <p:sp>
        <p:nvSpPr>
          <p:cNvPr id="51" name="Cube 50"/>
          <p:cNvSpPr/>
          <p:nvPr/>
        </p:nvSpPr>
        <p:spPr>
          <a:xfrm>
            <a:off x="8814816" y="2359152"/>
            <a:ext cx="1874519" cy="1874519"/>
          </a:xfrm>
          <a:prstGeom prst="cube">
            <a:avLst/>
          </a:prstGeom>
          <a:solidFill>
            <a:srgbClr val="16A39A"/>
          </a:solidFill>
          <a:ln w="2032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860536" y="2651760"/>
            <a:ext cx="164592" cy="164592"/>
          </a:xfrm>
          <a:prstGeom prst="ellipse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241280" y="2359152"/>
            <a:ext cx="164592" cy="164592"/>
          </a:xfrm>
          <a:prstGeom prst="ellipse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833104" y="4005072"/>
            <a:ext cx="164592" cy="164592"/>
          </a:xfrm>
          <a:prstGeom prst="ellipse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323576" y="3776472"/>
            <a:ext cx="164592" cy="164592"/>
          </a:xfrm>
          <a:prstGeom prst="ellipse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503920" y="4489704"/>
            <a:ext cx="2688336" cy="45720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0">
                <a:solidFill>
                  <a:srgbClr val="C5D4DE"/>
                </a:solidFill>
                <a:latin typeface="Noto Sans CJK SC"/>
              </a:rPr>
              <a:t>上层 4 + 下层 4 = </a:t>
            </a:r>
            <a:r>
              <a:rPr sz="2500" b="1">
                <a:solidFill>
                  <a:srgbClr val="F3B33D"/>
                </a:solidFill>
                <a:latin typeface="Noto Sans CJK SC"/>
              </a:rPr>
              <a:t>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714232" y="4937760"/>
            <a:ext cx="2267712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C5D4DE"/>
                </a:solidFill>
                <a:latin typeface="Noto Sans CJK SC"/>
              </a:rPr>
              <a:t>分层数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结构密码：相对面相同，棱分三组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颜色就是证据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06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5413248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2688" y="1783080"/>
            <a:ext cx="4828032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17324D"/>
                </a:solidFill>
                <a:latin typeface="Noto Sans CJK SC"/>
              </a:rPr>
              <a:t>相对的面：形状、大小完全相同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143000" y="2450592"/>
            <a:ext cx="1078992" cy="438912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43000" y="2450592"/>
            <a:ext cx="107899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上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13432" y="2450592"/>
            <a:ext cx="658368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687785"/>
                </a:solidFill>
                <a:latin typeface="Noto Sans CJK SC"/>
              </a:rPr>
              <a:t>⇄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063240" y="2450592"/>
            <a:ext cx="1078992" cy="438912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063240" y="2450592"/>
            <a:ext cx="107899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89120" y="2450592"/>
            <a:ext cx="80467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16A39A"/>
                </a:solidFill>
                <a:latin typeface="Noto Sans CJK SC"/>
              </a:rPr>
              <a:t>一对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43000" y="3227832"/>
            <a:ext cx="1078992" cy="438912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143000" y="3227832"/>
            <a:ext cx="107899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前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313432" y="3227832"/>
            <a:ext cx="658368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687785"/>
                </a:solidFill>
                <a:latin typeface="Noto Sans CJK SC"/>
              </a:rPr>
              <a:t>⇄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063240" y="3227832"/>
            <a:ext cx="1078992" cy="438912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063240" y="3227832"/>
            <a:ext cx="107899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后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89120" y="3227832"/>
            <a:ext cx="80467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EF6A5B"/>
                </a:solidFill>
                <a:latin typeface="Noto Sans CJK SC"/>
              </a:rPr>
              <a:t>一对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143000" y="4005072"/>
            <a:ext cx="1078992" cy="438912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143000" y="4005072"/>
            <a:ext cx="107899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左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13432" y="4005072"/>
            <a:ext cx="658368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687785"/>
                </a:solidFill>
                <a:latin typeface="Noto Sans CJK SC"/>
              </a:rPr>
              <a:t>⇄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063240" y="4005072"/>
            <a:ext cx="1078992" cy="438912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063240" y="4005072"/>
            <a:ext cx="107899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右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89120" y="4005072"/>
            <a:ext cx="80467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61B6D9"/>
                </a:solidFill>
                <a:latin typeface="Noto Sans CJK SC"/>
              </a:rPr>
              <a:t>一对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078992" y="5001768"/>
            <a:ext cx="841248" cy="329184"/>
          </a:xfrm>
          <a:prstGeom prst="roundRect">
            <a:avLst/>
          </a:prstGeom>
          <a:solidFill>
            <a:srgbClr val="FFF0C8"/>
          </a:solidFill>
          <a:ln w="12700">
            <a:solidFill>
              <a:srgbClr val="FFF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78992" y="5001768"/>
            <a:ext cx="84124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17324D"/>
                </a:solidFill>
                <a:latin typeface="Noto Sans CJK SC"/>
              </a:rPr>
              <a:t>想一想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048256" y="4992624"/>
            <a:ext cx="3246120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263542"/>
                </a:solidFill>
                <a:latin typeface="Noto Sans CJK SC"/>
              </a:rPr>
              <a:t>相邻的两个面一定相同吗？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355080" y="1554480"/>
            <a:ext cx="5193792" cy="4343400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656832" y="1783080"/>
            <a:ext cx="459028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CJK SC"/>
              </a:rPr>
              <a:t>12 条棱 = 3 个方向 × 每组 4 条</a:t>
            </a:r>
          </a:p>
        </p:txBody>
      </p:sp>
      <p:sp>
        <p:nvSpPr>
          <p:cNvPr id="54" name="Cube 53"/>
          <p:cNvSpPr/>
          <p:nvPr/>
        </p:nvSpPr>
        <p:spPr>
          <a:xfrm>
            <a:off x="7434072" y="2414016"/>
            <a:ext cx="2834640" cy="2240280"/>
          </a:xfrm>
          <a:prstGeom prst="cube">
            <a:avLst/>
          </a:prstGeom>
          <a:solidFill>
            <a:srgbClr val="244966"/>
          </a:solidFill>
          <a:ln w="2032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995160" y="4937760"/>
            <a:ext cx="566928" cy="91440"/>
          </a:xfrm>
          <a:prstGeom prst="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717536" y="4809744"/>
            <a:ext cx="133502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长方向：4 条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995160" y="5285232"/>
            <a:ext cx="566928" cy="91440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717536" y="5157216"/>
            <a:ext cx="133502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宽方向：4 条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995160" y="5632704"/>
            <a:ext cx="566928" cy="91440"/>
          </a:xfrm>
          <a:prstGeom prst="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717536" y="5504688"/>
            <a:ext cx="1335024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高方向：4 条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171432" y="4928616"/>
            <a:ext cx="1901952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BFE7E3"/>
                </a:solidFill>
                <a:latin typeface="Noto Sans CJK SC"/>
              </a:rPr>
              <a:t>正方体的 12 条棱怎样？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409176" y="5330952"/>
            <a:ext cx="1444752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F3B33D"/>
                </a:solidFill>
                <a:latin typeface="Noto Sans CJK SC"/>
              </a:rPr>
              <a:t>全都相等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给长方体装上“坐标”：长、宽、高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从同一个顶点出发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07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65836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Cube 29"/>
          <p:cNvSpPr/>
          <p:nvPr/>
        </p:nvSpPr>
        <p:spPr>
          <a:xfrm>
            <a:off x="1298448" y="2011680"/>
            <a:ext cx="4251960" cy="2606040"/>
          </a:xfrm>
          <a:prstGeom prst="cube">
            <a:avLst/>
          </a:prstGeom>
          <a:solidFill>
            <a:srgbClr val="DDF1F8"/>
          </a:solidFill>
          <a:ln w="2032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1426464" y="4873752"/>
            <a:ext cx="3730752" cy="0"/>
          </a:xfrm>
          <a:prstGeom prst="line">
            <a:avLst/>
          </a:prstGeom>
          <a:ln w="25400">
            <a:solidFill>
              <a:srgbClr val="EF6A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825496" y="4718304"/>
            <a:ext cx="932688" cy="2926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825496" y="4718304"/>
            <a:ext cx="932688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EF6A5B"/>
                </a:solidFill>
                <a:latin typeface="Noto Sans CJK SC"/>
              </a:rPr>
              <a:t>长  l</a:t>
            </a:r>
          </a:p>
        </p:txBody>
      </p:sp>
      <p:cxnSp>
        <p:nvCxnSpPr>
          <p:cNvPr id="34" name="Connector 33"/>
          <p:cNvCxnSpPr/>
          <p:nvPr/>
        </p:nvCxnSpPr>
        <p:spPr>
          <a:xfrm flipV="1">
            <a:off x="5504688" y="4069080"/>
            <a:ext cx="612648" cy="530352"/>
          </a:xfrm>
          <a:prstGeom prst="line">
            <a:avLst/>
          </a:prstGeom>
          <a:ln w="25400">
            <a:solidFill>
              <a:srgbClr val="16A3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5646420" y="4261104"/>
            <a:ext cx="960120" cy="2926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46420" y="4261104"/>
            <a:ext cx="960120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16A39A"/>
                </a:solidFill>
                <a:latin typeface="Noto Sans CJK SC"/>
              </a:rPr>
              <a:t>宽  w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5897880" y="2404872"/>
            <a:ext cx="0" cy="1975104"/>
          </a:xfrm>
          <a:prstGeom prst="line">
            <a:avLst/>
          </a:prstGeom>
          <a:ln w="25400">
            <a:solidFill>
              <a:srgbClr val="61B6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5596128" y="3273551"/>
            <a:ext cx="932688" cy="2926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596128" y="3273551"/>
            <a:ext cx="932688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61B6D9"/>
                </a:solidFill>
                <a:latin typeface="Noto Sans CJK SC"/>
              </a:rPr>
              <a:t>高  h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78992" y="1783080"/>
            <a:ext cx="987552" cy="329184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78992" y="1783080"/>
            <a:ext cx="987552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17324D"/>
                </a:solidFill>
                <a:latin typeface="Noto Sans CJK SC"/>
              </a:rPr>
              <a:t>同一顶点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67712" y="1783080"/>
            <a:ext cx="4251960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相交的 3 条棱，分别叫长、宽、高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589520" y="1554480"/>
            <a:ext cx="3950208" cy="1920240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882127" y="1792224"/>
            <a:ext cx="3346704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CJK SC"/>
              </a:rPr>
              <a:t>一分钟快问快答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10144" y="2313432"/>
            <a:ext cx="3108960" cy="51206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D7E5ED"/>
                </a:solidFill>
                <a:latin typeface="Noto Sans CJK SC"/>
              </a:rPr>
              <a:t>一个长方体共有几组不同方向的棱？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897112" y="2944368"/>
            <a:ext cx="1298448" cy="384048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897112" y="2944368"/>
            <a:ext cx="12984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3 组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589520" y="3730752"/>
            <a:ext cx="3950208" cy="2212848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909560" y="3977639"/>
            <a:ext cx="65836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087E78"/>
                </a:solidFill>
                <a:latin typeface="Noto Sans CJK SC"/>
              </a:rPr>
              <a:t>判断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909560" y="4416552"/>
            <a:ext cx="3310128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500" b="1">
                <a:solidFill>
                  <a:srgbClr val="17324D"/>
                </a:solidFill>
                <a:latin typeface="Noto Sans CJK SC"/>
              </a:rPr>
              <a:t>长、宽、高的叫法永远固定不变。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09560" y="4873752"/>
            <a:ext cx="3154680" cy="7132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×  观察角度改变，叫法可以相应改变；</a:t>
            </a:r>
            <a:br/>
            <a:r>
              <a:rPr sz="1200" b="0">
                <a:solidFill>
                  <a:srgbClr val="687785"/>
                </a:solidFill>
                <a:latin typeface="Noto Sans CJK SC"/>
              </a:rPr>
              <a:t>但三组棱的长度不会变。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正方体：一位“特别整齐”的长方体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找相同，也找不同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08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77240" y="1572768"/>
            <a:ext cx="6400800" cy="4462272"/>
          </a:xfrm>
          <a:prstGeom prst="roundRect">
            <a:avLst/>
          </a:prstGeom>
          <a:solidFill>
            <a:srgbClr val="DDF1F8"/>
          </a:solidFill>
          <a:ln w="254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97280" y="1801368"/>
            <a:ext cx="182880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长方体家族</a:t>
            </a:r>
          </a:p>
        </p:txBody>
      </p:sp>
      <p:sp>
        <p:nvSpPr>
          <p:cNvPr id="31" name="Cube 30"/>
          <p:cNvSpPr/>
          <p:nvPr/>
        </p:nvSpPr>
        <p:spPr>
          <a:xfrm>
            <a:off x="1152144" y="2551176"/>
            <a:ext cx="2331720" cy="1600200"/>
          </a:xfrm>
          <a:prstGeom prst="cube">
            <a:avLst/>
          </a:prstGeom>
          <a:solidFill>
            <a:srgbClr val="61B6D9"/>
          </a:solidFill>
          <a:ln w="2032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298448" y="4343400"/>
            <a:ext cx="2048256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一般长方体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95344" y="2139696"/>
            <a:ext cx="2651760" cy="3182112"/>
          </a:xfrm>
          <a:prstGeom prst="roundRect">
            <a:avLst/>
          </a:prstGeom>
          <a:solidFill>
            <a:srgbClr val="DDF4F0"/>
          </a:solidFill>
          <a:ln w="254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Cube 33"/>
          <p:cNvSpPr/>
          <p:nvPr/>
        </p:nvSpPr>
        <p:spPr>
          <a:xfrm>
            <a:off x="4453128" y="2624328"/>
            <a:ext cx="1581912" cy="1581912"/>
          </a:xfrm>
          <a:prstGeom prst="cube">
            <a:avLst/>
          </a:prstGeom>
          <a:solidFill>
            <a:srgbClr val="16A39A"/>
          </a:solidFill>
          <a:ln w="20320">
            <a:solidFill>
              <a:srgbClr val="087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315968" y="4416552"/>
            <a:ext cx="1847088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087E78"/>
                </a:solidFill>
                <a:latin typeface="Noto Sans CJK SC"/>
              </a:rPr>
              <a:t>正方体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26280" y="4837176"/>
            <a:ext cx="1426464" cy="329184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26280" y="4837176"/>
            <a:ext cx="1426464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17324D"/>
                </a:solidFill>
                <a:latin typeface="Noto Sans CJK SC"/>
              </a:rPr>
              <a:t>特殊成员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571231" y="1572768"/>
            <a:ext cx="3968496" cy="44622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82127" y="1810512"/>
            <a:ext cx="3346704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为什么“特殊”？</a:t>
            </a:r>
          </a:p>
        </p:txBody>
      </p:sp>
      <p:sp>
        <p:nvSpPr>
          <p:cNvPr id="40" name="Oval 39"/>
          <p:cNvSpPr/>
          <p:nvPr/>
        </p:nvSpPr>
        <p:spPr>
          <a:xfrm>
            <a:off x="7955279" y="2505456"/>
            <a:ext cx="384048" cy="384048"/>
          </a:xfrm>
          <a:prstGeom prst="ellipse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955279" y="2505456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✓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85632" y="2487168"/>
            <a:ext cx="1234440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6 个面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85632" y="2770632"/>
            <a:ext cx="2487168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都是完全相同的正方形</a:t>
            </a:r>
          </a:p>
        </p:txBody>
      </p:sp>
      <p:sp>
        <p:nvSpPr>
          <p:cNvPr id="44" name="Oval 43"/>
          <p:cNvSpPr/>
          <p:nvPr/>
        </p:nvSpPr>
        <p:spPr>
          <a:xfrm>
            <a:off x="7955279" y="3346704"/>
            <a:ext cx="384048" cy="384048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955279" y="3346704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✓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85632" y="3328416"/>
            <a:ext cx="1234440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12 条棱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485632" y="3611880"/>
            <a:ext cx="2487168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长度全部相等</a:t>
            </a:r>
          </a:p>
        </p:txBody>
      </p:sp>
      <p:sp>
        <p:nvSpPr>
          <p:cNvPr id="48" name="Oval 47"/>
          <p:cNvSpPr/>
          <p:nvPr/>
        </p:nvSpPr>
        <p:spPr>
          <a:xfrm>
            <a:off x="7955279" y="4187952"/>
            <a:ext cx="384048" cy="384048"/>
          </a:xfrm>
          <a:prstGeom prst="ellipse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955279" y="4187952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✓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85632" y="4169664"/>
            <a:ext cx="1234440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长 = 宽 = 高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485632" y="4453128"/>
            <a:ext cx="2487168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都等于棱长 a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936992" y="5047488"/>
            <a:ext cx="3246120" cy="566928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138160" y="5166360"/>
            <a:ext cx="2834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Noto Sans CJK SC"/>
              </a:rPr>
              <a:t>正方体 ⊂ 长方体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第二关：把立方体“摊平”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剪开部分棱，6 个面仍要连在一起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09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297180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2688" y="1783080"/>
            <a:ext cx="2377440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17324D"/>
                </a:solidFill>
                <a:latin typeface="Noto Sans CJK SC"/>
              </a:rPr>
              <a:t>折叠状态</a:t>
            </a:r>
          </a:p>
        </p:txBody>
      </p:sp>
      <p:sp>
        <p:nvSpPr>
          <p:cNvPr id="31" name="Cube 30"/>
          <p:cNvSpPr/>
          <p:nvPr/>
        </p:nvSpPr>
        <p:spPr>
          <a:xfrm>
            <a:off x="1097280" y="2450592"/>
            <a:ext cx="1993392" cy="1993392"/>
          </a:xfrm>
          <a:prstGeom prst="cube">
            <a:avLst/>
          </a:prstGeom>
          <a:solidFill>
            <a:srgbClr val="16A39A"/>
          </a:solidFill>
          <a:ln w="20320">
            <a:solidFill>
              <a:srgbClr val="087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1088136" y="4901184"/>
            <a:ext cx="2011680" cy="365760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88136" y="4901184"/>
            <a:ext cx="201168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087E78"/>
                </a:solidFill>
                <a:latin typeface="Noto Sans CJK SC"/>
              </a:rPr>
              <a:t>6 个面围成一个空间</a:t>
            </a:r>
          </a:p>
        </p:txBody>
      </p:sp>
      <p:sp>
        <p:nvSpPr>
          <p:cNvPr id="34" name="Chevron 33"/>
          <p:cNvSpPr/>
          <p:nvPr/>
        </p:nvSpPr>
        <p:spPr>
          <a:xfrm>
            <a:off x="3803904" y="3127248"/>
            <a:ext cx="713232" cy="960120"/>
          </a:xfrm>
          <a:prstGeom prst="chevron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57600" y="4215384"/>
            <a:ext cx="10058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687785"/>
                </a:solidFill>
                <a:latin typeface="Noto Sans CJK SC"/>
              </a:rPr>
              <a:t>沿棱剪开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754880" y="1554480"/>
            <a:ext cx="6784848" cy="4434840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47488" y="1783080"/>
            <a:ext cx="2377440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展开状态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07024" y="2980944"/>
            <a:ext cx="676656" cy="676656"/>
          </a:xfrm>
          <a:prstGeom prst="rect">
            <a:avLst/>
          </a:prstGeom>
          <a:solidFill>
            <a:srgbClr val="16A39A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583680" y="2980944"/>
            <a:ext cx="676656" cy="676656"/>
          </a:xfrm>
          <a:prstGeom prst="rect">
            <a:avLst/>
          </a:prstGeom>
          <a:solidFill>
            <a:srgbClr val="16A39A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260336" y="2980944"/>
            <a:ext cx="676656" cy="676656"/>
          </a:xfrm>
          <a:prstGeom prst="rect">
            <a:avLst/>
          </a:prstGeom>
          <a:solidFill>
            <a:srgbClr val="16A39A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936992" y="2980944"/>
            <a:ext cx="676656" cy="676656"/>
          </a:xfrm>
          <a:prstGeom prst="rect">
            <a:avLst/>
          </a:prstGeom>
          <a:solidFill>
            <a:srgbClr val="16A39A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583680" y="2304288"/>
            <a:ext cx="676656" cy="676656"/>
          </a:xfrm>
          <a:prstGeom prst="rect">
            <a:avLst/>
          </a:prstGeom>
          <a:solidFill>
            <a:srgbClr val="16A39A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583680" y="3657600"/>
            <a:ext cx="676656" cy="676656"/>
          </a:xfrm>
          <a:prstGeom prst="rect">
            <a:avLst/>
          </a:prstGeom>
          <a:solidFill>
            <a:srgbClr val="16A39A"/>
          </a:solidFill>
          <a:ln w="1778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07024" y="2980944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左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83680" y="2980944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前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60336" y="2980944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右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36992" y="2980944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后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83680" y="2304288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上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83680" y="3657600"/>
            <a:ext cx="676656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下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887968" y="2331720"/>
            <a:ext cx="2130552" cy="2322576"/>
          </a:xfrm>
          <a:prstGeom prst="roundRect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107424" y="2551176"/>
            <a:ext cx="1691640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500" b="1">
                <a:solidFill>
                  <a:srgbClr val="F3B33D"/>
                </a:solidFill>
                <a:latin typeface="Noto Sans CJK SC"/>
              </a:rPr>
              <a:t>展开图的关键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5712" y="3072384"/>
            <a:ext cx="1691640" cy="1225296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05000"/>
              </a:lnSpc>
              <a:spcAft>
                <a:spcPts val="700"/>
              </a:spcAft>
            </a:pPr>
            <a:r>
              <a:rPr sz="1200" b="0">
                <a:solidFill>
                  <a:srgbClr val="FFFFFF"/>
                </a:solidFill>
                <a:latin typeface="Noto Sans CJK SC"/>
              </a:rPr>
              <a:t>•  6 个正方形</a:t>
            </a:r>
          </a:p>
          <a:p>
            <a:pPr algn="l">
              <a:lnSpc>
                <a:spcPct val="105000"/>
              </a:lnSpc>
              <a:spcAft>
                <a:spcPts val="700"/>
              </a:spcAft>
            </a:pPr>
            <a:r>
              <a:rPr sz="1200" b="0">
                <a:solidFill>
                  <a:srgbClr val="FFFFFF"/>
                </a:solidFill>
                <a:latin typeface="Noto Sans CJK SC"/>
              </a:rPr>
              <a:t>•  面与面相连</a:t>
            </a:r>
          </a:p>
          <a:p>
            <a:pPr algn="l">
              <a:lnSpc>
                <a:spcPct val="105000"/>
              </a:lnSpc>
              <a:spcAft>
                <a:spcPts val="700"/>
              </a:spcAft>
            </a:pPr>
            <a:r>
              <a:rPr sz="1200" b="0">
                <a:solidFill>
                  <a:srgbClr val="FFFFFF"/>
                </a:solidFill>
                <a:latin typeface="Noto Sans CJK SC"/>
              </a:rPr>
              <a:t>•  折起后不重叠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571231" y="5065776"/>
            <a:ext cx="2596896" cy="384048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571231" y="5065776"/>
            <a:ext cx="2596896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17324D"/>
                </a:solidFill>
                <a:latin typeface="Noto Sans CJK SC"/>
              </a:rPr>
              <a:t>动手：用方格纸画一画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眼力挑战：哪一个能折成立方体？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先在脑中折一折，再说明淘汰理由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10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" y="1572768"/>
            <a:ext cx="3346704" cy="41696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41247" y="1764792"/>
            <a:ext cx="493776" cy="493776"/>
          </a:xfrm>
          <a:prstGeom prst="ellipse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1764792"/>
            <a:ext cx="493776" cy="49377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17320" y="3127248"/>
            <a:ext cx="457200" cy="457200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74519" y="3127248"/>
            <a:ext cx="457200" cy="457200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331720" y="3127248"/>
            <a:ext cx="457200" cy="457200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788920" y="3127248"/>
            <a:ext cx="457200" cy="457200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874519" y="2670048"/>
            <a:ext cx="457200" cy="457200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874519" y="3584448"/>
            <a:ext cx="457200" cy="457200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05840" y="4937760"/>
            <a:ext cx="265176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四连排 + 上下各一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89120" y="1572768"/>
            <a:ext cx="3346704" cy="41696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572000" y="1764792"/>
            <a:ext cx="493776" cy="493776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72000" y="1764792"/>
            <a:ext cx="493776" cy="49377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B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376672" y="2670048"/>
            <a:ext cx="457200" cy="457200"/>
          </a:xfrm>
          <a:prstGeom prst="rect">
            <a:avLst/>
          </a:prstGeom>
          <a:solidFill>
            <a:srgbClr val="FDE3DE"/>
          </a:solidFill>
          <a:ln w="1778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833872" y="2670048"/>
            <a:ext cx="457200" cy="457200"/>
          </a:xfrm>
          <a:prstGeom prst="rect">
            <a:avLst/>
          </a:prstGeom>
          <a:solidFill>
            <a:srgbClr val="FDE3DE"/>
          </a:solidFill>
          <a:ln w="1778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291072" y="2670048"/>
            <a:ext cx="457200" cy="457200"/>
          </a:xfrm>
          <a:prstGeom prst="rect">
            <a:avLst/>
          </a:prstGeom>
          <a:solidFill>
            <a:srgbClr val="FDE3DE"/>
          </a:solidFill>
          <a:ln w="1778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376672" y="3127248"/>
            <a:ext cx="457200" cy="457200"/>
          </a:xfrm>
          <a:prstGeom prst="rect">
            <a:avLst/>
          </a:prstGeom>
          <a:solidFill>
            <a:srgbClr val="FDE3DE"/>
          </a:solidFill>
          <a:ln w="1778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833872" y="3127248"/>
            <a:ext cx="457200" cy="457200"/>
          </a:xfrm>
          <a:prstGeom prst="rect">
            <a:avLst/>
          </a:prstGeom>
          <a:solidFill>
            <a:srgbClr val="FDE3DE"/>
          </a:solidFill>
          <a:ln w="1778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6291072" y="3127248"/>
            <a:ext cx="457200" cy="457200"/>
          </a:xfrm>
          <a:prstGeom prst="rect">
            <a:avLst/>
          </a:prstGeom>
          <a:solidFill>
            <a:srgbClr val="FDE3DE"/>
          </a:solidFill>
          <a:ln w="1778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736592" y="4937760"/>
            <a:ext cx="265176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2 × 3 的长方形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119872" y="1572768"/>
            <a:ext cx="3346704" cy="41696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302752" y="1764792"/>
            <a:ext cx="493776" cy="493776"/>
          </a:xfrm>
          <a:prstGeom prst="ellipse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2752" y="1764792"/>
            <a:ext cx="493776" cy="49377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C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764524" y="2670048"/>
            <a:ext cx="411480" cy="411480"/>
          </a:xfrm>
          <a:prstGeom prst="rect">
            <a:avLst/>
          </a:prstGeom>
          <a:solidFill>
            <a:srgbClr val="FFF0C8"/>
          </a:solidFill>
          <a:ln w="1778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176004" y="2670048"/>
            <a:ext cx="411480" cy="411480"/>
          </a:xfrm>
          <a:prstGeom prst="rect">
            <a:avLst/>
          </a:prstGeom>
          <a:solidFill>
            <a:srgbClr val="FFF0C8"/>
          </a:solidFill>
          <a:ln w="1778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587484" y="2670048"/>
            <a:ext cx="411480" cy="411480"/>
          </a:xfrm>
          <a:prstGeom prst="rect">
            <a:avLst/>
          </a:prstGeom>
          <a:solidFill>
            <a:srgbClr val="FFF0C8"/>
          </a:solidFill>
          <a:ln w="1778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998964" y="2670048"/>
            <a:ext cx="411480" cy="411480"/>
          </a:xfrm>
          <a:prstGeom prst="rect">
            <a:avLst/>
          </a:prstGeom>
          <a:solidFill>
            <a:srgbClr val="FFF0C8"/>
          </a:solidFill>
          <a:ln w="1778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10444" y="2670048"/>
            <a:ext cx="411480" cy="411480"/>
          </a:xfrm>
          <a:prstGeom prst="rect">
            <a:avLst/>
          </a:prstGeom>
          <a:solidFill>
            <a:srgbClr val="FFF0C8"/>
          </a:solidFill>
          <a:ln w="1778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587484" y="3081528"/>
            <a:ext cx="411480" cy="411480"/>
          </a:xfrm>
          <a:prstGeom prst="rect">
            <a:avLst/>
          </a:prstGeom>
          <a:solidFill>
            <a:srgbClr val="FFF0C8"/>
          </a:solidFill>
          <a:ln w="1778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467344" y="4937760"/>
            <a:ext cx="265176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五连排 + 一个侧面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58368" y="5907024"/>
            <a:ext cx="10972800" cy="356616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87552" y="5907024"/>
            <a:ext cx="10332720" cy="35661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SC"/>
              </a:rPr>
              <a:t>验证方法：标相对面  →  想象折叠  →  检查是否重叠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第三关：给盒子做一件合身的“外衣”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表面积 = 所有外表面的面积之和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11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4983480" cy="4453128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Cube 29"/>
          <p:cNvSpPr/>
          <p:nvPr/>
        </p:nvSpPr>
        <p:spPr>
          <a:xfrm>
            <a:off x="1316736" y="2295144"/>
            <a:ext cx="2980944" cy="2139696"/>
          </a:xfrm>
          <a:prstGeom prst="cube">
            <a:avLst/>
          </a:prstGeom>
          <a:solidFill>
            <a:srgbClr val="F3B33D"/>
          </a:solidFill>
          <a:ln w="2032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139696" y="2295144"/>
            <a:ext cx="256032" cy="2139696"/>
          </a:xfrm>
          <a:prstGeom prst="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426464" y="2843784"/>
            <a:ext cx="2779775" cy="201168"/>
          </a:xfrm>
          <a:prstGeom prst="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Arc 32"/>
          <p:cNvSpPr/>
          <p:nvPr/>
        </p:nvSpPr>
        <p:spPr>
          <a:xfrm rot="900000">
            <a:off x="1792224" y="1975103"/>
            <a:ext cx="502920" cy="502920"/>
          </a:xfrm>
          <a:prstGeom prst="arc">
            <a:avLst/>
          </a:prstGeom>
          <a:noFill/>
          <a:ln w="508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Arc 33"/>
          <p:cNvSpPr/>
          <p:nvPr/>
        </p:nvSpPr>
        <p:spPr>
          <a:xfrm rot="9900000">
            <a:off x="2267712" y="1975103"/>
            <a:ext cx="502920" cy="502920"/>
          </a:xfrm>
          <a:prstGeom prst="arc">
            <a:avLst/>
          </a:prstGeom>
          <a:noFill/>
          <a:ln w="508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78992" y="1737360"/>
            <a:ext cx="4087368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Noto Sans CJK SC"/>
              </a:rPr>
              <a:t>包装纸要覆盖哪些地方？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121408" y="4645152"/>
            <a:ext cx="1426464" cy="393192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121408" y="4645152"/>
            <a:ext cx="1426464" cy="39319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6 个外表面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38528" y="5157216"/>
            <a:ext cx="1810512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C5D4DE"/>
                </a:solidFill>
                <a:latin typeface="Noto Sans CJK SC"/>
              </a:rPr>
              <a:t>不多，也不能少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89320" y="1554480"/>
            <a:ext cx="5559552" cy="4453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309360" y="1828800"/>
            <a:ext cx="694944" cy="329184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09360" y="1828800"/>
            <a:ext cx="694944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定义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09360" y="2286000"/>
            <a:ext cx="4809744" cy="9326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长方体或正方体 6 个面的面积之和，</a:t>
            </a:r>
            <a:br/>
            <a:r>
              <a:rPr sz="2000" b="1">
                <a:solidFill>
                  <a:srgbClr val="17324D"/>
                </a:solidFill>
                <a:latin typeface="Noto Sans CJK SC"/>
              </a:rPr>
              <a:t>叫作它的表面积。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6565392" y="3502152"/>
            <a:ext cx="4361688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318504" y="3803904"/>
            <a:ext cx="1389888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087E78"/>
                </a:solidFill>
                <a:latin typeface="Noto Sans CJK SC"/>
              </a:rPr>
              <a:t>计算前先问：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355080" y="4370832"/>
            <a:ext cx="1389888" cy="40233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370832"/>
            <a:ext cx="1389888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087E78"/>
                </a:solidFill>
                <a:latin typeface="Noto Sans CJK SC"/>
              </a:rPr>
              <a:t>包几个面？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927848" y="4370832"/>
            <a:ext cx="1389888" cy="402336"/>
          </a:xfrm>
          <a:prstGeom prst="roundRect">
            <a:avLst/>
          </a:prstGeom>
          <a:solidFill>
            <a:srgbClr val="DDF1F8"/>
          </a:solidFill>
          <a:ln w="12700">
            <a:solidFill>
              <a:srgbClr val="DD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927848" y="4370832"/>
            <a:ext cx="1389888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17324D"/>
                </a:solidFill>
                <a:latin typeface="Noto Sans CJK SC"/>
              </a:rPr>
              <a:t>每个面多大？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500616" y="4370832"/>
            <a:ext cx="1389888" cy="402336"/>
          </a:xfrm>
          <a:prstGeom prst="roundRect">
            <a:avLst/>
          </a:prstGeom>
          <a:solidFill>
            <a:srgbClr val="FFF0C8"/>
          </a:solidFill>
          <a:ln w="12700">
            <a:solidFill>
              <a:srgbClr val="FFF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500616" y="4370832"/>
            <a:ext cx="1389888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17324D"/>
                </a:solidFill>
                <a:latin typeface="Noto Sans CJK SC"/>
              </a:rPr>
              <a:t>有没有缺面？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27648" y="5120640"/>
            <a:ext cx="4791456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单位：平方厘米（cm²）、平方分米（dm²）、平方米（m²）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长方体表面积：三对相同的面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先分组，再求和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12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" y="1554480"/>
            <a:ext cx="210312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58368" y="1554480"/>
            <a:ext cx="82296" cy="2926080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78407" y="1810512"/>
            <a:ext cx="1463040" cy="365760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78407" y="1810512"/>
            <a:ext cx="14630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16A39A"/>
                </a:solidFill>
                <a:latin typeface="Noto Sans CJK SC"/>
              </a:rPr>
              <a:t>上、下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133856" y="2542032"/>
            <a:ext cx="1152144" cy="749808"/>
          </a:xfrm>
          <a:prstGeom prst="rect">
            <a:avLst/>
          </a:prstGeom>
          <a:solidFill>
            <a:srgbClr val="DDF4F0"/>
          </a:solidFill>
          <a:ln w="254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86968" y="3493008"/>
            <a:ext cx="164592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长 × 宽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6968" y="3840480"/>
            <a:ext cx="164592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16A39A"/>
                </a:solidFill>
                <a:latin typeface="Noto Sans CJK SC"/>
              </a:rPr>
              <a:t>l × w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054096" y="1554480"/>
            <a:ext cx="210312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3054096" y="1554480"/>
            <a:ext cx="82296" cy="2926080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374136" y="1810512"/>
            <a:ext cx="1463040" cy="365760"/>
          </a:xfrm>
          <a:prstGeom prst="roundRect">
            <a:avLst/>
          </a:prstGeom>
          <a:solidFill>
            <a:srgbClr val="FDE3DE"/>
          </a:solidFill>
          <a:ln w="12700">
            <a:solidFill>
              <a:srgbClr val="FDE3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374136" y="1810512"/>
            <a:ext cx="14630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EF6A5B"/>
                </a:solidFill>
                <a:latin typeface="Noto Sans CJK SC"/>
              </a:rPr>
              <a:t>前、后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29584" y="2542032"/>
            <a:ext cx="1152144" cy="749808"/>
          </a:xfrm>
          <a:prstGeom prst="rect">
            <a:avLst/>
          </a:prstGeom>
          <a:solidFill>
            <a:srgbClr val="FDE3DE"/>
          </a:solidFill>
          <a:ln w="254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282696" y="3493008"/>
            <a:ext cx="164592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长 × 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282696" y="3840480"/>
            <a:ext cx="164592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EF6A5B"/>
                </a:solidFill>
                <a:latin typeface="Noto Sans CJK SC"/>
              </a:rPr>
              <a:t>l × h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449824" y="1554480"/>
            <a:ext cx="210312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5449824" y="1554480"/>
            <a:ext cx="82296" cy="2926080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5769864" y="1810512"/>
            <a:ext cx="1463040" cy="365760"/>
          </a:xfrm>
          <a:prstGeom prst="roundRect">
            <a:avLst/>
          </a:prstGeom>
          <a:solidFill>
            <a:srgbClr val="DDF1F8"/>
          </a:solidFill>
          <a:ln w="12700">
            <a:solidFill>
              <a:srgbClr val="DDF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769864" y="1810512"/>
            <a:ext cx="14630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61B6D9"/>
                </a:solidFill>
                <a:latin typeface="Noto Sans CJK SC"/>
              </a:rPr>
              <a:t>左、右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25312" y="2542032"/>
            <a:ext cx="1152144" cy="749808"/>
          </a:xfrm>
          <a:prstGeom prst="rect">
            <a:avLst/>
          </a:prstGeom>
          <a:solidFill>
            <a:srgbClr val="DDF1F8"/>
          </a:solidFill>
          <a:ln w="254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678424" y="3493008"/>
            <a:ext cx="164592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宽 × 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78424" y="3840480"/>
            <a:ext cx="1645920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61B6D9"/>
                </a:solidFill>
                <a:latin typeface="Noto Sans CJK SC"/>
              </a:rPr>
              <a:t>w × h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074152" y="1554480"/>
            <a:ext cx="3474720" cy="2926080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39327" y="1810512"/>
            <a:ext cx="2944368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CJK SC"/>
              </a:rPr>
              <a:t>长方体表面积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348472" y="2487168"/>
            <a:ext cx="2907792" cy="6583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500" b="1">
                <a:solidFill>
                  <a:srgbClr val="F3B33D"/>
                </a:solidFill>
                <a:latin typeface="Aptos"/>
              </a:rPr>
              <a:t>S = 2(lw + lh + wh)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430768" y="3291840"/>
            <a:ext cx="2743200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D7E5ED"/>
                </a:solidFill>
                <a:latin typeface="Aptos"/>
              </a:rPr>
              <a:t>也可以：2lw + 2lh + 2wh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321040" y="3931920"/>
            <a:ext cx="2999232" cy="384048"/>
          </a:xfrm>
          <a:prstGeom prst="roundRect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321040" y="3931920"/>
            <a:ext cx="2999232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950" b="1">
                <a:solidFill>
                  <a:srgbClr val="FFFFFF"/>
                </a:solidFill>
                <a:latin typeface="Noto Sans CJK SC"/>
              </a:rPr>
              <a:t>括号里的 3 项，分别是一组相邻面的面积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58368" y="4791456"/>
            <a:ext cx="10890504" cy="1188720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960120" y="5047488"/>
            <a:ext cx="475488" cy="329184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60120" y="5047488"/>
            <a:ext cx="47548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例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572768" y="4928616"/>
            <a:ext cx="4279392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纸巾盒：l = 20 cm，w = 10 cm，h = 8 cm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696712" y="4901184"/>
            <a:ext cx="5358384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087E78"/>
                </a:solidFill>
                <a:latin typeface="Aptos"/>
              </a:rPr>
              <a:t>S = 2 × (20×10 + 20×8 + 10×8) = 880 cm²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833872" y="5376672"/>
            <a:ext cx="5084064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答：纸巾盒的表面积是 880 cm²。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生活任务：包装一盒积木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读题 → 选面 → 列式 → 回答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13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3913632" cy="4434840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Cube 29"/>
          <p:cNvSpPr/>
          <p:nvPr/>
        </p:nvSpPr>
        <p:spPr>
          <a:xfrm>
            <a:off x="1225296" y="2350008"/>
            <a:ext cx="2706624" cy="1901952"/>
          </a:xfrm>
          <a:prstGeom prst="cube">
            <a:avLst/>
          </a:prstGeom>
          <a:solidFill>
            <a:srgbClr val="61B6D9"/>
          </a:solidFill>
          <a:ln w="2032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048256" y="2350008"/>
            <a:ext cx="256032" cy="1901952"/>
          </a:xfrm>
          <a:prstGeom prst="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335024" y="2898648"/>
            <a:ext cx="2505456" cy="201168"/>
          </a:xfrm>
          <a:prstGeom prst="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Arc 32"/>
          <p:cNvSpPr/>
          <p:nvPr/>
        </p:nvSpPr>
        <p:spPr>
          <a:xfrm rot="900000">
            <a:off x="1700784" y="2029967"/>
            <a:ext cx="502920" cy="502920"/>
          </a:xfrm>
          <a:prstGeom prst="arc">
            <a:avLst/>
          </a:prstGeom>
          <a:noFill/>
          <a:ln w="508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Arc 33"/>
          <p:cNvSpPr/>
          <p:nvPr/>
        </p:nvSpPr>
        <p:spPr>
          <a:xfrm rot="9900000">
            <a:off x="2176272" y="2029967"/>
            <a:ext cx="502920" cy="502920"/>
          </a:xfrm>
          <a:prstGeom prst="arc">
            <a:avLst/>
          </a:prstGeom>
          <a:noFill/>
          <a:ln w="508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499616" y="4315968"/>
            <a:ext cx="1078992" cy="2743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12 cm</a:t>
            </a:r>
          </a:p>
        </p:txBody>
      </p:sp>
      <p:sp>
        <p:nvSpPr>
          <p:cNvPr id="36" name="TextBox 35"/>
          <p:cNvSpPr txBox="1"/>
          <p:nvPr/>
        </p:nvSpPr>
        <p:spPr>
          <a:xfrm rot="18900000">
            <a:off x="3364992" y="4014215"/>
            <a:ext cx="749808" cy="2743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8 cm</a:t>
            </a:r>
          </a:p>
        </p:txBody>
      </p:sp>
      <p:sp>
        <p:nvSpPr>
          <p:cNvPr id="37" name="TextBox 36"/>
          <p:cNvSpPr txBox="1"/>
          <p:nvPr/>
        </p:nvSpPr>
        <p:spPr>
          <a:xfrm rot="16200000">
            <a:off x="3913632" y="2971800"/>
            <a:ext cx="658368" cy="2743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5 cm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33271" y="4910328"/>
            <a:ext cx="3136392" cy="438912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33271" y="4910328"/>
            <a:ext cx="3136392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17324D"/>
                </a:solidFill>
                <a:latin typeface="Noto Sans CJK SC"/>
              </a:rPr>
              <a:t>不计接头，至少要多少包装纸？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864608" y="1554480"/>
            <a:ext cx="667512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5212080" y="1847088"/>
            <a:ext cx="384048" cy="384048"/>
          </a:xfrm>
          <a:prstGeom prst="ellipse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212080" y="1847088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60720" y="1828800"/>
            <a:ext cx="1060704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① 读题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58000" y="1828800"/>
            <a:ext cx="42062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687785"/>
                </a:solidFill>
                <a:latin typeface="Noto Sans CJK SC"/>
              </a:rPr>
              <a:t>六个面都要包，是完整表面积</a:t>
            </a:r>
          </a:p>
        </p:txBody>
      </p:sp>
      <p:sp>
        <p:nvSpPr>
          <p:cNvPr id="45" name="Oval 44"/>
          <p:cNvSpPr/>
          <p:nvPr/>
        </p:nvSpPr>
        <p:spPr>
          <a:xfrm>
            <a:off x="5212080" y="2679192"/>
            <a:ext cx="384048" cy="384048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212080" y="2679192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760720" y="2660904"/>
            <a:ext cx="1060704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② 列式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58000" y="2660904"/>
            <a:ext cx="42062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EF6A5B"/>
                </a:solidFill>
                <a:latin typeface="Aptos"/>
              </a:rPr>
              <a:t>2 × (12×8 + 12×5 + 8×5)</a:t>
            </a:r>
          </a:p>
        </p:txBody>
      </p:sp>
      <p:sp>
        <p:nvSpPr>
          <p:cNvPr id="49" name="Oval 48"/>
          <p:cNvSpPr/>
          <p:nvPr/>
        </p:nvSpPr>
        <p:spPr>
          <a:xfrm>
            <a:off x="5212080" y="3511296"/>
            <a:ext cx="384048" cy="384048"/>
          </a:xfrm>
          <a:prstGeom prst="ellipse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212080" y="3511296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60720" y="3493008"/>
            <a:ext cx="1060704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③ 计算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58000" y="3493008"/>
            <a:ext cx="42062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61B6D9"/>
                </a:solidFill>
                <a:latin typeface="Aptos"/>
              </a:rPr>
              <a:t>2 × (96 + 60 + 40) = 392</a:t>
            </a:r>
          </a:p>
        </p:txBody>
      </p:sp>
      <p:sp>
        <p:nvSpPr>
          <p:cNvPr id="53" name="Oval 52"/>
          <p:cNvSpPr/>
          <p:nvPr/>
        </p:nvSpPr>
        <p:spPr>
          <a:xfrm>
            <a:off x="5212080" y="4343400"/>
            <a:ext cx="384048" cy="384048"/>
          </a:xfrm>
          <a:prstGeom prst="ellipse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212080" y="4343400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760720" y="4325112"/>
            <a:ext cx="1060704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④ 回答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58000" y="4325112"/>
            <a:ext cx="42062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3B33D"/>
                </a:solidFill>
                <a:latin typeface="Noto Sans CJK SC"/>
              </a:rPr>
              <a:t>至少需要 392 cm² 包装纸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230368" y="5193792"/>
            <a:ext cx="5907024" cy="493776"/>
          </a:xfrm>
          <a:prstGeom prst="roundRect">
            <a:avLst/>
          </a:prstGeom>
          <a:solidFill>
            <a:srgbClr val="FFF0C8"/>
          </a:solidFill>
          <a:ln w="12700">
            <a:solidFill>
              <a:srgbClr val="FFF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440680" y="5276088"/>
            <a:ext cx="5504688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17324D"/>
                </a:solidFill>
                <a:latin typeface="Noto Sans CJK SC"/>
              </a:rPr>
              <a:t>实际包装为什么还要多准备一点？  接缝、折边和损耗。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正方体表面积：6 个完全相同的正方形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一个面算清，乘 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14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4663440" cy="44439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234440" y="2798063"/>
            <a:ext cx="658368" cy="658368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892808" y="2798063"/>
            <a:ext cx="658368" cy="658368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551176" y="2798063"/>
            <a:ext cx="658368" cy="658368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209544" y="2798063"/>
            <a:ext cx="658368" cy="658368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892808" y="2139696"/>
            <a:ext cx="658368" cy="658368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892808" y="3456432"/>
            <a:ext cx="658368" cy="658368"/>
          </a:xfrm>
          <a:prstGeom prst="rect">
            <a:avLst/>
          </a:prstGeom>
          <a:solidFill>
            <a:srgbClr val="DDF4F0"/>
          </a:solidFill>
          <a:ln w="1778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234440" y="2798063"/>
            <a:ext cx="658368" cy="6583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087E78"/>
                </a:solidFill>
                <a:latin typeface="Aptos"/>
              </a:rPr>
              <a:t>a²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92808" y="2798063"/>
            <a:ext cx="658368" cy="6583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087E78"/>
                </a:solidFill>
                <a:latin typeface="Aptos"/>
              </a:rPr>
              <a:t>a²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51176" y="2798063"/>
            <a:ext cx="658368" cy="6583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087E78"/>
                </a:solidFill>
                <a:latin typeface="Aptos"/>
              </a:rPr>
              <a:t>a²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09544" y="2798063"/>
            <a:ext cx="658368" cy="6583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087E78"/>
                </a:solidFill>
                <a:latin typeface="Aptos"/>
              </a:rPr>
              <a:t>a²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892808" y="2139696"/>
            <a:ext cx="658368" cy="6583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087E78"/>
                </a:solidFill>
                <a:latin typeface="Aptos"/>
              </a:rPr>
              <a:t>a²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92808" y="3456432"/>
            <a:ext cx="658368" cy="6583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087E78"/>
                </a:solidFill>
                <a:latin typeface="Aptos"/>
              </a:rPr>
              <a:t>a²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400" y="5047488"/>
            <a:ext cx="4078224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6 个面，每个面的面积都是 a²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650992" y="1554480"/>
            <a:ext cx="5897880" cy="2011680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25312" y="1810512"/>
            <a:ext cx="1975104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CJK SC"/>
              </a:rPr>
              <a:t>正方体表面积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44383" y="2029968"/>
            <a:ext cx="3108960" cy="6583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F3B33D"/>
                </a:solidFill>
                <a:latin typeface="Aptos"/>
              </a:rPr>
              <a:t>S = 6a²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62672" y="2852928"/>
            <a:ext cx="3054096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D7E5ED"/>
                </a:solidFill>
                <a:latin typeface="Noto Sans CJK SC"/>
              </a:rPr>
              <a:t>a 表示棱长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650992" y="3840480"/>
            <a:ext cx="5897880" cy="2157984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5943600" y="4123944"/>
            <a:ext cx="786384" cy="329184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0" y="4123944"/>
            <a:ext cx="786384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试一试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76288" y="4050791"/>
            <a:ext cx="4160520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17324D"/>
                </a:solidFill>
                <a:latin typeface="Noto Sans CJK SC"/>
              </a:rPr>
              <a:t>棱长 6 cm 的正方体，表面积是多少？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81344" y="4782312"/>
            <a:ext cx="48463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087E78"/>
                </a:solidFill>
                <a:latin typeface="Aptos"/>
              </a:rPr>
              <a:t>6 × 6² = 6 × 36 = 216 cm²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647688" y="5340096"/>
            <a:ext cx="3913632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别忘了：6² 表示 6×6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错题诊所：这个算式“病”在哪里？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会诊断，比只会做更厉害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15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4983480" cy="4462272"/>
          </a:xfrm>
          <a:prstGeom prst="roundRect">
            <a:avLst/>
          </a:prstGeom>
          <a:solidFill>
            <a:srgbClr val="FDE3DE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932688" y="1828800"/>
            <a:ext cx="694944" cy="329184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2688" y="1828800"/>
            <a:ext cx="694944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病历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2688" y="2295144"/>
            <a:ext cx="4389120" cy="8229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17324D"/>
                </a:solidFill>
                <a:latin typeface="Noto Sans CJK SC"/>
              </a:rPr>
              <a:t>求长 8 cm、宽 5 cm、高 3 cm</a:t>
            </a:r>
            <a:br/>
            <a:r>
              <a:rPr sz="1800" b="1">
                <a:solidFill>
                  <a:srgbClr val="17324D"/>
                </a:solidFill>
                <a:latin typeface="Noto Sans CJK SC"/>
              </a:rPr>
              <a:t>长方体的表面积。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69264" y="3456432"/>
            <a:ext cx="4315968" cy="9418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70432" y="3639312"/>
            <a:ext cx="3913632" cy="45720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EF6A5B"/>
                </a:solidFill>
                <a:latin typeface="Aptos"/>
              </a:rPr>
              <a:t>小明：8 × 5 × 3 = 120 cm²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3000" y="4782312"/>
            <a:ext cx="3968496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0">
                <a:solidFill>
                  <a:srgbClr val="687785"/>
                </a:solidFill>
                <a:latin typeface="Noto Sans CJK SC"/>
              </a:rPr>
              <a:t>他说：“三个数都用上了呀！”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89320" y="1554480"/>
            <a:ext cx="5550408" cy="44622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09360" y="1810512"/>
            <a:ext cx="486460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17324D"/>
                </a:solidFill>
                <a:latin typeface="Noto Sans CJK SC"/>
              </a:rPr>
              <a:t>诊断报告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64224" y="2468880"/>
            <a:ext cx="658368" cy="347472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64224" y="2468880"/>
            <a:ext cx="658368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病因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23760" y="2450592"/>
            <a:ext cx="3529584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把“表面积”误当成了“体积”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64224" y="3273552"/>
            <a:ext cx="658368" cy="347472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364224" y="3273552"/>
            <a:ext cx="658368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处方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23760" y="3255264"/>
            <a:ext cx="3529584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分别求三组相对面的面积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364224" y="4078224"/>
            <a:ext cx="658368" cy="347472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64224" y="4078224"/>
            <a:ext cx="658368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复算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23760" y="4059936"/>
            <a:ext cx="3529584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Aptos"/>
              </a:rPr>
              <a:t>2×(8×5 + 8×3 + 5×3)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345936" y="4892040"/>
            <a:ext cx="4846320" cy="676656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601968" y="5001768"/>
            <a:ext cx="1956816" cy="39319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3B33D"/>
                </a:solidFill>
                <a:latin typeface="Aptos"/>
              </a:rPr>
              <a:t>正确：158 cm²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67344" y="5010912"/>
            <a:ext cx="2441448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Noto Sans CJK SC"/>
              </a:rPr>
              <a:t>检验：面积单位是 cm²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第四关：谁占的空间更大？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体积描述物体所占空间的大小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16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4297680" cy="4462272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2688" y="1810512"/>
            <a:ext cx="3703320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Noto Sans CJK SC"/>
              </a:rPr>
              <a:t>体积单位从哪里来？</a:t>
            </a:r>
          </a:p>
        </p:txBody>
      </p:sp>
      <p:sp>
        <p:nvSpPr>
          <p:cNvPr id="31" name="Cube 30"/>
          <p:cNvSpPr/>
          <p:nvPr/>
        </p:nvSpPr>
        <p:spPr>
          <a:xfrm>
            <a:off x="1444752" y="2468880"/>
            <a:ext cx="2212848" cy="2212848"/>
          </a:xfrm>
          <a:prstGeom prst="cube">
            <a:avLst/>
          </a:prstGeom>
          <a:solidFill>
            <a:srgbClr val="16A39A"/>
          </a:solidFill>
          <a:ln w="2032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843064" y="3088477"/>
            <a:ext cx="1283451" cy="885139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Noto Sans CJK SC"/>
              </a:rPr>
              <a:t>1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591056" y="4736592"/>
            <a:ext cx="1728216" cy="0"/>
          </a:xfrm>
          <a:prstGeom prst="line">
            <a:avLst/>
          </a:prstGeom>
          <a:ln w="25400">
            <a:solidFill>
              <a:srgbClr val="F3B3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2011680" y="4572000"/>
            <a:ext cx="877824" cy="2926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011680" y="4572000"/>
            <a:ext cx="877824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3B33D"/>
                </a:solidFill>
                <a:latin typeface="Noto Sans CJK SC"/>
              </a:rPr>
              <a:t>1 cm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5568" y="5074920"/>
            <a:ext cx="3310128" cy="62179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Noto Sans CJK SC"/>
              </a:rPr>
              <a:t>棱长 1 cm 的正方体</a:t>
            </a:r>
            <a:br/>
            <a:r>
              <a:rPr sz="1500" b="1">
                <a:solidFill>
                  <a:srgbClr val="FFFFFF"/>
                </a:solidFill>
                <a:latin typeface="Noto Sans CJK SC"/>
              </a:rPr>
              <a:t>体积是 1 cm³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303520" y="1554480"/>
            <a:ext cx="6236208" cy="19751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596128" y="1874519"/>
            <a:ext cx="1408176" cy="457200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596128" y="1874519"/>
            <a:ext cx="1408176" cy="45720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cm³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04688" y="2532888"/>
            <a:ext cx="1591056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橡皮、积木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498079" y="1874519"/>
            <a:ext cx="1408176" cy="457200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79" y="1874519"/>
            <a:ext cx="1408176" cy="45720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dm³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06640" y="2532888"/>
            <a:ext cx="1591056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纸箱、水桶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400032" y="1874519"/>
            <a:ext cx="1408176" cy="457200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400032" y="1874519"/>
            <a:ext cx="1408176" cy="45720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m³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308592" y="2532888"/>
            <a:ext cx="1591056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教室、仓库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303520" y="3858768"/>
            <a:ext cx="6236208" cy="2157984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5623560" y="4160520"/>
            <a:ext cx="786384" cy="329184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23560" y="4160520"/>
            <a:ext cx="786384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辨一辨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20256" y="4087368"/>
            <a:ext cx="4425696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17324D"/>
                </a:solidFill>
                <a:latin typeface="Noto Sans CJK SC"/>
              </a:rPr>
              <a:t>“一个粉笔盒约占 1 平方分米空间。”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61304" y="4837176"/>
            <a:ext cx="4974336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087E78"/>
                </a:solidFill>
                <a:latin typeface="Noto Sans CJK SC"/>
              </a:rPr>
              <a:t>×  体积单位应是“立方分米（dm³）”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17336" y="5385816"/>
            <a:ext cx="4462272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687785"/>
                </a:solidFill>
                <a:latin typeface="Noto Sans CJK SC"/>
              </a:rPr>
              <a:t>面积用“平方”，体积用“立方”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长方体体积：一层有多少？一共有几层？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用 1 cm³ 小正方体铺一铺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17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6263640" cy="44622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9264" y="1810512"/>
            <a:ext cx="248716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17324D"/>
                </a:solidFill>
                <a:latin typeface="Noto Sans CJK SC"/>
              </a:rPr>
              <a:t>每层：5 × 4 = 20 个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28032" y="1810512"/>
            <a:ext cx="1408176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EF6A5B"/>
                </a:solidFill>
                <a:latin typeface="Noto Sans CJK SC"/>
              </a:rPr>
              <a:t>共 3 层</a:t>
            </a:r>
          </a:p>
        </p:txBody>
      </p:sp>
      <p:sp>
        <p:nvSpPr>
          <p:cNvPr id="32" name="Cube 31"/>
          <p:cNvSpPr/>
          <p:nvPr/>
        </p:nvSpPr>
        <p:spPr>
          <a:xfrm>
            <a:off x="1024128" y="4480560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Cube 32"/>
          <p:cNvSpPr/>
          <p:nvPr/>
        </p:nvSpPr>
        <p:spPr>
          <a:xfrm>
            <a:off x="1627632" y="4480560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Cube 33"/>
          <p:cNvSpPr/>
          <p:nvPr/>
        </p:nvSpPr>
        <p:spPr>
          <a:xfrm>
            <a:off x="2231136" y="4480560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Cube 34"/>
          <p:cNvSpPr/>
          <p:nvPr/>
        </p:nvSpPr>
        <p:spPr>
          <a:xfrm>
            <a:off x="2834640" y="4480560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Cube 35"/>
          <p:cNvSpPr/>
          <p:nvPr/>
        </p:nvSpPr>
        <p:spPr>
          <a:xfrm>
            <a:off x="3438144" y="4480560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Cube 36"/>
          <p:cNvSpPr/>
          <p:nvPr/>
        </p:nvSpPr>
        <p:spPr>
          <a:xfrm>
            <a:off x="1170432" y="4187952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Cube 37"/>
          <p:cNvSpPr/>
          <p:nvPr/>
        </p:nvSpPr>
        <p:spPr>
          <a:xfrm>
            <a:off x="1773936" y="4187952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Cube 38"/>
          <p:cNvSpPr/>
          <p:nvPr/>
        </p:nvSpPr>
        <p:spPr>
          <a:xfrm>
            <a:off x="2377440" y="4187952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Cube 39"/>
          <p:cNvSpPr/>
          <p:nvPr/>
        </p:nvSpPr>
        <p:spPr>
          <a:xfrm>
            <a:off x="2980944" y="4187952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Cube 40"/>
          <p:cNvSpPr/>
          <p:nvPr/>
        </p:nvSpPr>
        <p:spPr>
          <a:xfrm>
            <a:off x="3584448" y="4187952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Cube 41"/>
          <p:cNvSpPr/>
          <p:nvPr/>
        </p:nvSpPr>
        <p:spPr>
          <a:xfrm>
            <a:off x="1316736" y="3895344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Cube 42"/>
          <p:cNvSpPr/>
          <p:nvPr/>
        </p:nvSpPr>
        <p:spPr>
          <a:xfrm>
            <a:off x="1920240" y="3895344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Cube 43"/>
          <p:cNvSpPr/>
          <p:nvPr/>
        </p:nvSpPr>
        <p:spPr>
          <a:xfrm>
            <a:off x="2523744" y="3895344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Cube 44"/>
          <p:cNvSpPr/>
          <p:nvPr/>
        </p:nvSpPr>
        <p:spPr>
          <a:xfrm>
            <a:off x="3127248" y="3895344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Cube 45"/>
          <p:cNvSpPr/>
          <p:nvPr/>
        </p:nvSpPr>
        <p:spPr>
          <a:xfrm>
            <a:off x="3730752" y="3895344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Cube 46"/>
          <p:cNvSpPr/>
          <p:nvPr/>
        </p:nvSpPr>
        <p:spPr>
          <a:xfrm>
            <a:off x="1463040" y="3602736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Cube 47"/>
          <p:cNvSpPr/>
          <p:nvPr/>
        </p:nvSpPr>
        <p:spPr>
          <a:xfrm>
            <a:off x="2066544" y="3602736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Cube 48"/>
          <p:cNvSpPr/>
          <p:nvPr/>
        </p:nvSpPr>
        <p:spPr>
          <a:xfrm>
            <a:off x="2670048" y="3602736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Cube 49"/>
          <p:cNvSpPr/>
          <p:nvPr/>
        </p:nvSpPr>
        <p:spPr>
          <a:xfrm>
            <a:off x="3273552" y="3602736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Cube 50"/>
          <p:cNvSpPr/>
          <p:nvPr/>
        </p:nvSpPr>
        <p:spPr>
          <a:xfrm>
            <a:off x="3877056" y="3602736"/>
            <a:ext cx="502920" cy="420624"/>
          </a:xfrm>
          <a:prstGeom prst="cube">
            <a:avLst/>
          </a:prstGeom>
          <a:solidFill>
            <a:srgbClr val="DDF4F0"/>
          </a:solidFill>
          <a:ln w="2032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Cube 51"/>
          <p:cNvSpPr/>
          <p:nvPr/>
        </p:nvSpPr>
        <p:spPr>
          <a:xfrm>
            <a:off x="1024128" y="3950208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Cube 52"/>
          <p:cNvSpPr/>
          <p:nvPr/>
        </p:nvSpPr>
        <p:spPr>
          <a:xfrm>
            <a:off x="1627632" y="3950208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Cube 53"/>
          <p:cNvSpPr/>
          <p:nvPr/>
        </p:nvSpPr>
        <p:spPr>
          <a:xfrm>
            <a:off x="2231136" y="3950208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Cube 54"/>
          <p:cNvSpPr/>
          <p:nvPr/>
        </p:nvSpPr>
        <p:spPr>
          <a:xfrm>
            <a:off x="2834640" y="3950208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Cube 55"/>
          <p:cNvSpPr/>
          <p:nvPr/>
        </p:nvSpPr>
        <p:spPr>
          <a:xfrm>
            <a:off x="3438144" y="3950208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Cube 56"/>
          <p:cNvSpPr/>
          <p:nvPr/>
        </p:nvSpPr>
        <p:spPr>
          <a:xfrm>
            <a:off x="1170432" y="3657600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Cube 57"/>
          <p:cNvSpPr/>
          <p:nvPr/>
        </p:nvSpPr>
        <p:spPr>
          <a:xfrm>
            <a:off x="1773936" y="3657600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Cube 58"/>
          <p:cNvSpPr/>
          <p:nvPr/>
        </p:nvSpPr>
        <p:spPr>
          <a:xfrm>
            <a:off x="2377440" y="3657600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Cube 59"/>
          <p:cNvSpPr/>
          <p:nvPr/>
        </p:nvSpPr>
        <p:spPr>
          <a:xfrm>
            <a:off x="2980944" y="3657600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Cube 60"/>
          <p:cNvSpPr/>
          <p:nvPr/>
        </p:nvSpPr>
        <p:spPr>
          <a:xfrm>
            <a:off x="3584448" y="3657600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Cube 61"/>
          <p:cNvSpPr/>
          <p:nvPr/>
        </p:nvSpPr>
        <p:spPr>
          <a:xfrm>
            <a:off x="1316736" y="3364992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Cube 62"/>
          <p:cNvSpPr/>
          <p:nvPr/>
        </p:nvSpPr>
        <p:spPr>
          <a:xfrm>
            <a:off x="1920240" y="3364992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Cube 63"/>
          <p:cNvSpPr/>
          <p:nvPr/>
        </p:nvSpPr>
        <p:spPr>
          <a:xfrm>
            <a:off x="2523744" y="3364992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Cube 64"/>
          <p:cNvSpPr/>
          <p:nvPr/>
        </p:nvSpPr>
        <p:spPr>
          <a:xfrm>
            <a:off x="3127248" y="3364992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Cube 65"/>
          <p:cNvSpPr/>
          <p:nvPr/>
        </p:nvSpPr>
        <p:spPr>
          <a:xfrm>
            <a:off x="3730752" y="3364992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Cube 66"/>
          <p:cNvSpPr/>
          <p:nvPr/>
        </p:nvSpPr>
        <p:spPr>
          <a:xfrm>
            <a:off x="1463040" y="3072384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Cube 67"/>
          <p:cNvSpPr/>
          <p:nvPr/>
        </p:nvSpPr>
        <p:spPr>
          <a:xfrm>
            <a:off x="2066544" y="3072384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Cube 68"/>
          <p:cNvSpPr/>
          <p:nvPr/>
        </p:nvSpPr>
        <p:spPr>
          <a:xfrm>
            <a:off x="2670048" y="3072384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Cube 69"/>
          <p:cNvSpPr/>
          <p:nvPr/>
        </p:nvSpPr>
        <p:spPr>
          <a:xfrm>
            <a:off x="3273552" y="3072384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Cube 70"/>
          <p:cNvSpPr/>
          <p:nvPr/>
        </p:nvSpPr>
        <p:spPr>
          <a:xfrm>
            <a:off x="3877056" y="3072384"/>
            <a:ext cx="502920" cy="420624"/>
          </a:xfrm>
          <a:prstGeom prst="cube">
            <a:avLst/>
          </a:prstGeom>
          <a:solidFill>
            <a:srgbClr val="DDF1F8"/>
          </a:solidFill>
          <a:ln w="2032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Cube 71"/>
          <p:cNvSpPr/>
          <p:nvPr/>
        </p:nvSpPr>
        <p:spPr>
          <a:xfrm>
            <a:off x="1024128" y="3419856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Cube 72"/>
          <p:cNvSpPr/>
          <p:nvPr/>
        </p:nvSpPr>
        <p:spPr>
          <a:xfrm>
            <a:off x="1627632" y="3419856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Cube 73"/>
          <p:cNvSpPr/>
          <p:nvPr/>
        </p:nvSpPr>
        <p:spPr>
          <a:xfrm>
            <a:off x="2231136" y="3419856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Cube 74"/>
          <p:cNvSpPr/>
          <p:nvPr/>
        </p:nvSpPr>
        <p:spPr>
          <a:xfrm>
            <a:off x="2834640" y="3419856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Cube 75"/>
          <p:cNvSpPr/>
          <p:nvPr/>
        </p:nvSpPr>
        <p:spPr>
          <a:xfrm>
            <a:off x="3438144" y="3419856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Cube 76"/>
          <p:cNvSpPr/>
          <p:nvPr/>
        </p:nvSpPr>
        <p:spPr>
          <a:xfrm>
            <a:off x="1170432" y="3127248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Cube 77"/>
          <p:cNvSpPr/>
          <p:nvPr/>
        </p:nvSpPr>
        <p:spPr>
          <a:xfrm>
            <a:off x="1773936" y="3127248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Cube 78"/>
          <p:cNvSpPr/>
          <p:nvPr/>
        </p:nvSpPr>
        <p:spPr>
          <a:xfrm>
            <a:off x="2377440" y="3127248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Cube 79"/>
          <p:cNvSpPr/>
          <p:nvPr/>
        </p:nvSpPr>
        <p:spPr>
          <a:xfrm>
            <a:off x="2980944" y="3127248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Cube 80"/>
          <p:cNvSpPr/>
          <p:nvPr/>
        </p:nvSpPr>
        <p:spPr>
          <a:xfrm>
            <a:off x="3584448" y="3127248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Cube 81"/>
          <p:cNvSpPr/>
          <p:nvPr/>
        </p:nvSpPr>
        <p:spPr>
          <a:xfrm>
            <a:off x="1316736" y="2834640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Cube 82"/>
          <p:cNvSpPr/>
          <p:nvPr/>
        </p:nvSpPr>
        <p:spPr>
          <a:xfrm>
            <a:off x="1920240" y="2834640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Cube 83"/>
          <p:cNvSpPr/>
          <p:nvPr/>
        </p:nvSpPr>
        <p:spPr>
          <a:xfrm>
            <a:off x="2523744" y="2834640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Cube 84"/>
          <p:cNvSpPr/>
          <p:nvPr/>
        </p:nvSpPr>
        <p:spPr>
          <a:xfrm>
            <a:off x="3127248" y="2834640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Cube 85"/>
          <p:cNvSpPr/>
          <p:nvPr/>
        </p:nvSpPr>
        <p:spPr>
          <a:xfrm>
            <a:off x="3730752" y="2834640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Cube 86"/>
          <p:cNvSpPr/>
          <p:nvPr/>
        </p:nvSpPr>
        <p:spPr>
          <a:xfrm>
            <a:off x="1463040" y="2542032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Cube 87"/>
          <p:cNvSpPr/>
          <p:nvPr/>
        </p:nvSpPr>
        <p:spPr>
          <a:xfrm>
            <a:off x="2066544" y="2542032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Cube 88"/>
          <p:cNvSpPr/>
          <p:nvPr/>
        </p:nvSpPr>
        <p:spPr>
          <a:xfrm>
            <a:off x="2670048" y="2542032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Cube 89"/>
          <p:cNvSpPr/>
          <p:nvPr/>
        </p:nvSpPr>
        <p:spPr>
          <a:xfrm>
            <a:off x="3273552" y="2542032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Cube 90"/>
          <p:cNvSpPr/>
          <p:nvPr/>
        </p:nvSpPr>
        <p:spPr>
          <a:xfrm>
            <a:off x="3877056" y="2542032"/>
            <a:ext cx="502920" cy="420624"/>
          </a:xfrm>
          <a:prstGeom prst="cube">
            <a:avLst/>
          </a:prstGeom>
          <a:solidFill>
            <a:srgbClr val="FFF0C8"/>
          </a:solidFill>
          <a:ln w="2032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2103120" y="5175504"/>
            <a:ext cx="1097280" cy="2743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087E78"/>
                </a:solidFill>
                <a:latin typeface="Noto Sans CJK SC"/>
              </a:rPr>
              <a:t>5 个</a:t>
            </a:r>
          </a:p>
        </p:txBody>
      </p:sp>
      <p:sp>
        <p:nvSpPr>
          <p:cNvPr id="93" name="TextBox 92"/>
          <p:cNvSpPr txBox="1"/>
          <p:nvPr/>
        </p:nvSpPr>
        <p:spPr>
          <a:xfrm rot="19800000">
            <a:off x="4462272" y="4224528"/>
            <a:ext cx="914400" cy="2743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61B6D9"/>
                </a:solidFill>
                <a:latin typeface="Noto Sans CJK SC"/>
              </a:rPr>
              <a:t>4 排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7242048" y="1554480"/>
            <a:ext cx="4297680" cy="4462272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7571231" y="1828800"/>
            <a:ext cx="713232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3B33D"/>
                </a:solidFill>
                <a:latin typeface="Noto Sans CJK SC"/>
              </a:rPr>
              <a:t>推导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571231" y="2267712"/>
            <a:ext cx="3639312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Noto Sans CJK SC"/>
              </a:rPr>
              <a:t>每层个数 × 层数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571231" y="2807208"/>
            <a:ext cx="3639312" cy="40233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BFE7E3"/>
                </a:solidFill>
                <a:latin typeface="Noto Sans CJK SC"/>
              </a:rPr>
              <a:t>(长 × 宽) × 高</a:t>
            </a:r>
          </a:p>
        </p:txBody>
      </p:sp>
      <p:cxnSp>
        <p:nvCxnSpPr>
          <p:cNvPr id="98" name="Connector 97"/>
          <p:cNvCxnSpPr/>
          <p:nvPr/>
        </p:nvCxnSpPr>
        <p:spPr>
          <a:xfrm>
            <a:off x="7818120" y="3429000"/>
            <a:ext cx="3145536" cy="0"/>
          </a:xfrm>
          <a:prstGeom prst="line">
            <a:avLst/>
          </a:prstGeom>
          <a:ln w="12700">
            <a:solidFill>
              <a:srgbClr val="2449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7644383" y="3712463"/>
            <a:ext cx="3493008" cy="6400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F3B33D"/>
                </a:solidFill>
                <a:latin typeface="Aptos"/>
              </a:rPr>
              <a:t>V = lwh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717536" y="4581144"/>
            <a:ext cx="3346704" cy="43891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5 × 4 × 3 = 60 cm³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7955279" y="5266944"/>
            <a:ext cx="2852928" cy="384048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7955279" y="5266944"/>
            <a:ext cx="285292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答案：60 个 1 cm³ 小正方体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正方体体积：棱长的“三次方”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a³ = a × a × 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18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4919472" cy="4462272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Cube 29"/>
          <p:cNvSpPr/>
          <p:nvPr/>
        </p:nvSpPr>
        <p:spPr>
          <a:xfrm>
            <a:off x="1143000" y="2103120"/>
            <a:ext cx="2907792" cy="2907792"/>
          </a:xfrm>
          <a:prstGeom prst="cube">
            <a:avLst/>
          </a:prstGeom>
          <a:solidFill>
            <a:srgbClr val="16A39A"/>
          </a:solidFill>
          <a:ln w="20320">
            <a:solidFill>
              <a:srgbClr val="087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1408176" y="4800600"/>
            <a:ext cx="2276856" cy="0"/>
          </a:xfrm>
          <a:prstGeom prst="line">
            <a:avLst/>
          </a:prstGeom>
          <a:ln w="25400">
            <a:solidFill>
              <a:srgbClr val="EF6A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249424" y="4636008"/>
            <a:ext cx="585216" cy="2926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249424" y="4636008"/>
            <a:ext cx="585216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EF6A5B"/>
                </a:solidFill>
                <a:latin typeface="Noto Sans CJK SC"/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9576" y="5212080"/>
            <a:ext cx="3255264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17324D"/>
                </a:solidFill>
                <a:latin typeface="Aptos"/>
              </a:rPr>
              <a:t>长 = 宽 = 高 = 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897880" y="1554480"/>
            <a:ext cx="5650992" cy="2084831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17920" y="1938528"/>
            <a:ext cx="5029200" cy="6766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800" b="1">
                <a:solidFill>
                  <a:srgbClr val="F3B33D"/>
                </a:solidFill>
                <a:latin typeface="Aptos"/>
              </a:rPr>
              <a:t>V = a × a × a = a³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12864" y="2834640"/>
            <a:ext cx="3639312" cy="32004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>
                <a:solidFill>
                  <a:srgbClr val="D7E5ED"/>
                </a:solidFill>
                <a:latin typeface="Noto Sans CJK SC"/>
              </a:rPr>
              <a:t>“³”读作“三次方”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97880" y="3904487"/>
            <a:ext cx="5650992" cy="21122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199632" y="4178808"/>
            <a:ext cx="658368" cy="329184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199632" y="4178808"/>
            <a:ext cx="65836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挑战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59168" y="4123944"/>
            <a:ext cx="3968496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17324D"/>
                </a:solidFill>
                <a:latin typeface="Noto Sans CJK SC"/>
              </a:rPr>
              <a:t>棱长 4 cm，体积是多少？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18504" y="4745736"/>
            <a:ext cx="4809744" cy="45720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>
                <a:solidFill>
                  <a:srgbClr val="087E78"/>
                </a:solidFill>
                <a:latin typeface="Aptos"/>
              </a:rPr>
              <a:t>4³ = 4 × 4 × 4 = 64 cm³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0" y="5330952"/>
            <a:ext cx="4636008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EF6A5B"/>
                </a:solidFill>
                <a:latin typeface="Noto Sans CJK SC"/>
              </a:rPr>
              <a:t>易错：a³ 不是 3a；4³ 也不是 4×3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92608"/>
            <a:ext cx="1691640" cy="310896"/>
          </a:xfrm>
          <a:prstGeom prst="roundRect">
            <a:avLst/>
          </a:prstGeom>
          <a:solidFill>
            <a:srgbClr val="DDF4F0"/>
          </a:solidFill>
          <a:ln w="12700">
            <a:solidFill>
              <a:srgbClr val="DD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691640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087E78"/>
                </a:solidFill>
                <a:latin typeface="Noto Sans CJK SC"/>
              </a:rPr>
              <a:t>五年级数学 · 探索空间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94944"/>
            <a:ext cx="8138160" cy="5029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17324D"/>
                </a:solidFill>
                <a:latin typeface="Noto Sans CJK SC"/>
              </a:rPr>
              <a:t>终极任务：设计班级水族箱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722376"/>
            <a:ext cx="3246120" cy="41148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同一个长方体，问法不同，模型不同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225296"/>
            <a:ext cx="11183112" cy="0"/>
          </a:xfrm>
          <a:prstGeom prst="line">
            <a:avLst/>
          </a:prstGeom>
          <a:ln w="12700">
            <a:solidFill>
              <a:srgbClr val="D9E1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6473952"/>
            <a:ext cx="1371600" cy="2011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立方体侦探社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339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2316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5292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8269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246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176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31536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6130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1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2084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5060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580375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10144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439912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869680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29215" y="6547104"/>
            <a:ext cx="301752" cy="41148"/>
          </a:xfrm>
          <a:prstGeom prst="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158984" y="6547104"/>
            <a:ext cx="301752" cy="41148"/>
          </a:xfrm>
          <a:prstGeom prst="rect">
            <a:avLst/>
          </a:prstGeom>
          <a:solidFill>
            <a:srgbClr val="D9E1E5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44784" y="6419088"/>
            <a:ext cx="822960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687785"/>
                </a:solidFill>
                <a:latin typeface="Noto Sans CJK SC"/>
              </a:rPr>
              <a:t>19 / 20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1554480"/>
            <a:ext cx="4882896" cy="4462272"/>
          </a:xfrm>
          <a:prstGeom prst="roundRect">
            <a:avLst/>
          </a:prstGeom>
          <a:solidFill>
            <a:srgbClr val="17324D"/>
          </a:solidFill>
          <a:ln w="1270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2688" y="1792224"/>
            <a:ext cx="1536192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水族箱尺寸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115568" y="2487168"/>
            <a:ext cx="3246120" cy="1975104"/>
          </a:xfrm>
          <a:prstGeom prst="rect">
            <a:avLst/>
          </a:prstGeom>
          <a:solidFill>
            <a:srgbClr val="DDF1F8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3000" y="2953512"/>
            <a:ext cx="3191256" cy="1481328"/>
          </a:xfrm>
          <a:prstGeom prst="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1115568" y="2953512"/>
            <a:ext cx="3246120" cy="0"/>
          </a:xfrm>
          <a:prstGeom prst="line">
            <a:avLst/>
          </a:prstGeom>
          <a:ln w="19050">
            <a:solidFill>
              <a:srgbClr val="FFFFFF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417320" y="3236976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929384" y="3621024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441448" y="3236976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953512" y="3621024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465576" y="3236976"/>
            <a:ext cx="109728" cy="1097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93976" y="4544568"/>
            <a:ext cx="1207008" cy="29260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SC"/>
              </a:rPr>
              <a:t>10 dm</a:t>
            </a:r>
          </a:p>
        </p:txBody>
      </p:sp>
      <p:sp>
        <p:nvSpPr>
          <p:cNvPr id="40" name="TextBox 39"/>
          <p:cNvSpPr txBox="1"/>
          <p:nvPr/>
        </p:nvSpPr>
        <p:spPr>
          <a:xfrm rot="19080000">
            <a:off x="4178808" y="4096512"/>
            <a:ext cx="804672" cy="2743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SC"/>
              </a:rPr>
              <a:t>6 dm</a:t>
            </a:r>
          </a:p>
        </p:txBody>
      </p:sp>
      <p:sp>
        <p:nvSpPr>
          <p:cNvPr id="41" name="TextBox 40"/>
          <p:cNvSpPr txBox="1"/>
          <p:nvPr/>
        </p:nvSpPr>
        <p:spPr>
          <a:xfrm rot="16200000">
            <a:off x="4416552" y="3145536"/>
            <a:ext cx="749808" cy="27432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SC"/>
              </a:rPr>
              <a:t>5 dm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965960" y="5056632"/>
            <a:ext cx="1554480" cy="384048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965960" y="5056632"/>
            <a:ext cx="1554480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SC"/>
              </a:rPr>
              <a:t>水深 4 dm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852160" y="1554480"/>
            <a:ext cx="5687568" cy="44622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172200" y="1847088"/>
            <a:ext cx="475488" cy="475488"/>
          </a:xfrm>
          <a:prstGeom prst="ellipse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172200" y="1847088"/>
            <a:ext cx="475488" cy="4754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39712" y="1801368"/>
            <a:ext cx="4279392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最多能装多少升水？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39712" y="2185416"/>
            <a:ext cx="4224528" cy="4297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1">
                <a:solidFill>
                  <a:srgbClr val="16A39A"/>
                </a:solidFill>
                <a:latin typeface="Aptos"/>
              </a:rPr>
              <a:t>10×6×5 = 300 dm³ = 300 L</a:t>
            </a:r>
          </a:p>
        </p:txBody>
      </p:sp>
      <p:sp>
        <p:nvSpPr>
          <p:cNvPr id="49" name="Oval 48"/>
          <p:cNvSpPr/>
          <p:nvPr/>
        </p:nvSpPr>
        <p:spPr>
          <a:xfrm>
            <a:off x="6172200" y="3072384"/>
            <a:ext cx="475488" cy="475488"/>
          </a:xfrm>
          <a:prstGeom prst="ellipse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172200" y="3072384"/>
            <a:ext cx="475488" cy="4754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39712" y="3026664"/>
            <a:ext cx="4279392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实际水深 4 dm，有多少升？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39712" y="3410712"/>
            <a:ext cx="4224528" cy="4297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1">
                <a:solidFill>
                  <a:srgbClr val="61B6D9"/>
                </a:solidFill>
                <a:latin typeface="Aptos"/>
              </a:rPr>
              <a:t>10×6×4 = 240 dm³ = 240 L</a:t>
            </a:r>
          </a:p>
        </p:txBody>
      </p:sp>
      <p:sp>
        <p:nvSpPr>
          <p:cNvPr id="53" name="Oval 52"/>
          <p:cNvSpPr/>
          <p:nvPr/>
        </p:nvSpPr>
        <p:spPr>
          <a:xfrm>
            <a:off x="6172200" y="4297680"/>
            <a:ext cx="475488" cy="475488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172200" y="4297680"/>
            <a:ext cx="475488" cy="47548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Noto Sans CJK SC"/>
              </a:rPr>
              <a:t>C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39712" y="4251960"/>
            <a:ext cx="4279392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做无盖玻璃箱，玻璃多大？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39712" y="4636008"/>
            <a:ext cx="4224528" cy="42976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EF6A5B"/>
                </a:solidFill>
                <a:latin typeface="Aptos"/>
              </a:rPr>
              <a:t>10×6 + 2×10×5 + 2×6×5 = 220 dm²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181344" y="5495544"/>
            <a:ext cx="5001768" cy="310896"/>
          </a:xfrm>
          <a:prstGeom prst="roundRect">
            <a:avLst/>
          </a:prstGeom>
          <a:solidFill>
            <a:srgbClr val="FFF0C8"/>
          </a:solidFill>
          <a:ln w="12700">
            <a:solidFill>
              <a:srgbClr val="FFF0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36792" y="5495544"/>
            <a:ext cx="4700016" cy="31089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17324D"/>
                </a:solidFill>
                <a:latin typeface="Noto Sans CJK SC"/>
              </a:rPr>
              <a:t>线索：1 dm³ = 1 L；无盖箱只有 5 个面。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85216" y="420624"/>
            <a:ext cx="1097280" cy="347472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85216" y="420624"/>
            <a:ext cx="1097280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17324D"/>
                </a:solidFill>
                <a:latin typeface="Noto Sans CJK SC"/>
              </a:rPr>
              <a:t>通关时刻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896112"/>
            <a:ext cx="5257800" cy="56692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Noto Sans CJK SC"/>
              </a:rPr>
              <a:t>带走 4 个关键证据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" y="1755648"/>
            <a:ext cx="2514600" cy="896112"/>
          </a:xfrm>
          <a:prstGeom prst="roundRect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1792" y="1755648"/>
            <a:ext cx="82296" cy="896112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1248" y="1929384"/>
            <a:ext cx="777240" cy="365760"/>
          </a:xfrm>
          <a:prstGeom prst="roundRect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1929384"/>
            <a:ext cx="7772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结构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9072" y="1892807"/>
            <a:ext cx="1188720" cy="53035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Noto Sans CJK SC"/>
              </a:rPr>
              <a:t>6 面 · 12 棱 · 8 顶点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10712" y="1755648"/>
            <a:ext cx="2514600" cy="896112"/>
          </a:xfrm>
          <a:prstGeom prst="roundRect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410712" y="1755648"/>
            <a:ext cx="82296" cy="896112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630168" y="1929384"/>
            <a:ext cx="777240" cy="365760"/>
          </a:xfrm>
          <a:prstGeom prst="roundRect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30168" y="1929384"/>
            <a:ext cx="7772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关系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7992" y="1892807"/>
            <a:ext cx="1188720" cy="53035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Noto Sans CJK SC"/>
              </a:rPr>
              <a:t>正方体是特殊长方体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2898648"/>
            <a:ext cx="2514600" cy="896112"/>
          </a:xfrm>
          <a:prstGeom prst="roundRect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21792" y="2898648"/>
            <a:ext cx="82296" cy="896112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8" y="3072384"/>
            <a:ext cx="777240" cy="365760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3072384"/>
            <a:ext cx="7772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17324D"/>
                </a:solidFill>
                <a:latin typeface="Noto Sans CJK SC"/>
              </a:rPr>
              <a:t>表面积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9072" y="3035808"/>
            <a:ext cx="1188720" cy="53035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Aptos"/>
              </a:rPr>
              <a:t>S长 = 2(lw+lh+wh)  |  S正 = 6a²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10712" y="2898648"/>
            <a:ext cx="2514600" cy="896112"/>
          </a:xfrm>
          <a:prstGeom prst="roundRect">
            <a:avLst/>
          </a:prstGeom>
          <a:solidFill>
            <a:srgbClr val="244966"/>
          </a:solidFill>
          <a:ln w="12700">
            <a:solidFill>
              <a:srgbClr val="2449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410712" y="2898648"/>
            <a:ext cx="82296" cy="896112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630168" y="3072384"/>
            <a:ext cx="777240" cy="365760"/>
          </a:xfrm>
          <a:prstGeom prst="roundRect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30168" y="3072384"/>
            <a:ext cx="777240" cy="3657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体积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07992" y="3035808"/>
            <a:ext cx="1188720" cy="53035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Aptos"/>
              </a:rPr>
              <a:t>V长 = lwh  |  V正 = a³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36792" y="640080"/>
            <a:ext cx="5230368" cy="5468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0" y="914400"/>
            <a:ext cx="4553712" cy="45720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>
                <a:solidFill>
                  <a:srgbClr val="17324D"/>
                </a:solidFill>
                <a:latin typeface="Noto Sans CJK SC"/>
              </a:rPr>
              <a:t>3 分钟出口测评</a:t>
            </a:r>
          </a:p>
        </p:txBody>
      </p:sp>
      <p:sp>
        <p:nvSpPr>
          <p:cNvPr id="27" name="Oval 26"/>
          <p:cNvSpPr/>
          <p:nvPr/>
        </p:nvSpPr>
        <p:spPr>
          <a:xfrm>
            <a:off x="6675120" y="1618488"/>
            <a:ext cx="384048" cy="384048"/>
          </a:xfrm>
          <a:prstGeom prst="ellipse">
            <a:avLst/>
          </a:prstGeom>
          <a:solidFill>
            <a:srgbClr val="16A39A"/>
          </a:solidFill>
          <a:ln w="12700">
            <a:solidFill>
              <a:srgbClr val="16A3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75120" y="1618488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2904" y="1563624"/>
            <a:ext cx="3794760" cy="39319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正方体棱长 5 cm，表面积是多少？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232904" y="2057400"/>
            <a:ext cx="3127248" cy="347472"/>
          </a:xfrm>
          <a:prstGeom prst="roundRect">
            <a:avLst/>
          </a:prstGeom>
          <a:solidFill>
            <a:srgbClr val="EEF2F3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51775" y="2057400"/>
            <a:ext cx="2871216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作答：__________________</a:t>
            </a:r>
          </a:p>
        </p:txBody>
      </p:sp>
      <p:sp>
        <p:nvSpPr>
          <p:cNvPr id="32" name="Oval 31"/>
          <p:cNvSpPr/>
          <p:nvPr/>
        </p:nvSpPr>
        <p:spPr>
          <a:xfrm>
            <a:off x="6675120" y="2724912"/>
            <a:ext cx="384048" cy="384048"/>
          </a:xfrm>
          <a:prstGeom prst="ellipse">
            <a:avLst/>
          </a:prstGeom>
          <a:solidFill>
            <a:srgbClr val="61B6D9"/>
          </a:solidFill>
          <a:ln w="12700">
            <a:solidFill>
              <a:srgbClr val="61B6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75120" y="2724912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32904" y="2670048"/>
            <a:ext cx="3794760" cy="39319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同一个正方体，体积是多少？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232904" y="3163824"/>
            <a:ext cx="3127248" cy="347472"/>
          </a:xfrm>
          <a:prstGeom prst="roundRect">
            <a:avLst/>
          </a:prstGeom>
          <a:solidFill>
            <a:srgbClr val="EEF2F3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51775" y="3163824"/>
            <a:ext cx="2871216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作答：__________________</a:t>
            </a:r>
          </a:p>
        </p:txBody>
      </p:sp>
      <p:sp>
        <p:nvSpPr>
          <p:cNvPr id="37" name="Oval 36"/>
          <p:cNvSpPr/>
          <p:nvPr/>
        </p:nvSpPr>
        <p:spPr>
          <a:xfrm>
            <a:off x="6675120" y="3831335"/>
            <a:ext cx="384048" cy="384048"/>
          </a:xfrm>
          <a:prstGeom prst="ellipse">
            <a:avLst/>
          </a:prstGeom>
          <a:solidFill>
            <a:srgbClr val="EF6A5B"/>
          </a:solidFill>
          <a:ln w="1270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75120" y="3831335"/>
            <a:ext cx="384048" cy="384048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Noto Sans CJK SC"/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32904" y="3776472"/>
            <a:ext cx="3794760" cy="39319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17324D"/>
                </a:solidFill>
                <a:latin typeface="Noto Sans CJK SC"/>
              </a:rPr>
              <a:t>无盖长方体盒少算哪一个面？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232904" y="4270248"/>
            <a:ext cx="3127248" cy="347472"/>
          </a:xfrm>
          <a:prstGeom prst="roundRect">
            <a:avLst/>
          </a:prstGeom>
          <a:solidFill>
            <a:srgbClr val="EEF2F3"/>
          </a:solidFill>
          <a:ln w="12700">
            <a:solidFill>
              <a:srgbClr val="D9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51775" y="4270248"/>
            <a:ext cx="2871216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87785"/>
                </a:solidFill>
                <a:latin typeface="Noto Sans CJK SC"/>
              </a:rPr>
              <a:t>作答：__________________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729984" y="5175504"/>
            <a:ext cx="676656" cy="329184"/>
          </a:xfrm>
          <a:prstGeom prst="roundRect">
            <a:avLst/>
          </a:prstGeom>
          <a:solidFill>
            <a:srgbClr val="F3B33D"/>
          </a:solidFill>
          <a:ln w="12700">
            <a:solidFill>
              <a:srgbClr val="F3B3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729984" y="5175504"/>
            <a:ext cx="676656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000" b="1">
                <a:solidFill>
                  <a:srgbClr val="17324D"/>
                </a:solidFill>
                <a:latin typeface="Noto Sans CJK SC"/>
              </a:rPr>
              <a:t>自评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34656" y="5166360"/>
            <a:ext cx="3474720" cy="34747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1">
                <a:solidFill>
                  <a:srgbClr val="17324D"/>
                </a:solidFill>
                <a:latin typeface="Noto Sans CJK SC"/>
              </a:rPr>
              <a:t>我能解释公式为什么成立：  ★  ★  ★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491472" y="5641848"/>
            <a:ext cx="1417320" cy="219456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850" b="0">
                <a:solidFill>
                  <a:srgbClr val="687785"/>
                </a:solidFill>
                <a:latin typeface="Noto Sans CJK SC"/>
              </a:rPr>
              <a:t>答案见演讲者备注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368" y="4718304"/>
            <a:ext cx="5056632" cy="822960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600" b="1">
                <a:solidFill>
                  <a:srgbClr val="D7E5ED"/>
                </a:solidFill>
                <a:latin typeface="Noto Sans CJK SC"/>
              </a:rPr>
              <a:t>下课前，请用一句话回答：表面积和体积最大的不同是什么？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6656" y="5907024"/>
            <a:ext cx="4983480" cy="32918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400" b="1">
                <a:solidFill>
                  <a:srgbClr val="F3B33D"/>
                </a:solidFill>
                <a:latin typeface="Noto Sans CJK SC"/>
              </a:rPr>
              <a:t>谢谢每一位认真找证据的侦探！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762488" y="6355080"/>
            <a:ext cx="795528" cy="256032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900" b="0">
                <a:solidFill>
                  <a:srgbClr val="B9CAD8"/>
                </a:solidFill>
                <a:latin typeface="Noto Sans CJK SC"/>
              </a:rPr>
              <a:t>20 / 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五年级数学：正方体与长方体</dc:title>
  <dc:subject>面、棱、顶点，展开图，表面积与体积</dc:subject>
  <dc:creator>秋旻企业工作台 AI 助手</dc:creator>
  <cp:keywords>五年级, 数学, 正方体, 长方体, 表面积, 体积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