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开场建议：先不报公式。请学生猜一猜：怎样才能公平比较两个种植箱谁‘装得多’？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任务导入（2分钟）：让学生用日常语言说‘装得多’可能与哪些量有关，收集“长、宽、高、底面、层数”等关键词。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快速唤醒：左图复习面积是二维覆盖；右图先让学生观察，不计算。追问：仅知道底面有15个小方格够吗？还缺“层数/高”。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概念辨析。答案C。可让学生用书包、橡皮、空气占空间的例子说明。补充：容积强调容器内部可容纳物体的体积，本课先聚焦物体体积。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强调单位完整书写：cm³、dm³、m³。可展示1立方厘米的小方块实物或用手势比划。不要把“立方厘米”写成“平方厘米”。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让学生先说乘法算式各数的含义：4×3是一层单位正方体个数；再×2是层数。结果24必须带体积单位cm³。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板书形成公式：V=a×b×h。说明符号可用a、b、h，也可用长、宽、高。关键不是背，而是每个方向的单位小正方体个数相乘。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建立V=Sh。这里的h是高，不是“层数”的单位名称；当使用单位正方体测量时，高的数值对应层数。为后续柱体体积学习埋伏笔。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快速口答答案：125 cm³。强调4³不是4×3，也不是12；而是4×4×4。正方体是长方体的特殊情况。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完整示范计算规范。尤其让学生看到：数据单位统一 → 选公式 → 代入计算 → 写带立方单位的答语。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关键解释：1dm=10cm；体积是三个方向同时变为10倍，所以共有10×10×10=1000个1cm³。例：3dm³=3000cm³；2500cm³=2.5dm³（视班情选讲小数）。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先遮住下半部分，让学生独立找错，再核对。A：面积单位错；B：a³误作3a；C：参与相乘的长度单位不一致。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建议限时4分钟。答案：1）7×5×4=140cm³；2）h=96÷(8×4)=3cm；3）3dm³=3000cm³。答案仅放在演讲者备注中，便于课堂提问后再讲评。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小组挑战（5分钟）。底面积=6×4=24dm²；高=72÷24=3dm。完整表达：因为V=Sh，所以h=V÷S=72÷24=3dm。可追问：若高只能取整分米，还有其他底面设计吗？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出口票答案：1）V=a×b×h或V=Sh；2）3³=27cm³；3）先检查长度单位是否统一。收尾让学生用一句话解释公式来源。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0292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886968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271016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655064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2039112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242316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807208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191256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575304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959352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434340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727448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5111496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495544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879592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26364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6647688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031736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7415783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7799831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818388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8567928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8951976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9336024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9720072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010412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0488168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10872216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11256264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1640312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1202436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0" y="274320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0" y="658368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0" y="1042415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0" y="1426464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0" y="1810512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0" y="2194560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0" y="2578608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0" y="2962656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0" y="3346703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0" y="3730752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0" y="4114800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0" y="4498848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0" y="4882896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0" y="5266944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0" y="5650992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0" y="6035040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0" y="6419088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0" y="6803136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8732520" y="-274320"/>
            <a:ext cx="4114800" cy="4114800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738360" y="731520"/>
            <a:ext cx="1965960" cy="1965960"/>
          </a:xfrm>
          <a:prstGeom prst="ellipse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Freeform 53"/>
          <p:cNvSpPr/>
          <p:nvPr/>
        </p:nvSpPr>
        <p:spPr>
          <a:xfrm>
            <a:off x="8686800" y="4064873"/>
            <a:ext cx="754014" cy="187087"/>
          </a:xfrm>
          <a:custGeom>
            <a:avLst/>
            <a:gdLst/>
            <a:ahLst/>
            <a:cxnLst/>
            <a:rect l="l" t="t" r="r" b="b"/>
            <a:pathLst>
              <a:path w="754014" h="187087">
                <a:moveTo>
                  <a:pt x="0" y="187087"/>
                </a:moveTo>
                <a:lnTo>
                  <a:pt x="187086" y="0"/>
                </a:lnTo>
                <a:lnTo>
                  <a:pt x="754014" y="0"/>
                </a:lnTo>
                <a:lnTo>
                  <a:pt x="566928" y="187087"/>
                </a:lnTo>
                <a:close/>
              </a:path>
            </a:pathLst>
          </a:cu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Freeform 54"/>
          <p:cNvSpPr/>
          <p:nvPr/>
        </p:nvSpPr>
        <p:spPr>
          <a:xfrm>
            <a:off x="9253728" y="4064873"/>
            <a:ext cx="187086" cy="754015"/>
          </a:xfrm>
          <a:custGeom>
            <a:avLst/>
            <a:gdLst/>
            <a:ahLst/>
            <a:cxnLst/>
            <a:rect l="l" t="t" r="r" b="b"/>
            <a:pathLst>
              <a:path w="187086" h="754015">
                <a:moveTo>
                  <a:pt x="0" y="187087"/>
                </a:moveTo>
                <a:lnTo>
                  <a:pt x="187086" y="0"/>
                </a:lnTo>
                <a:lnTo>
                  <a:pt x="187086" y="566928"/>
                </a:lnTo>
                <a:lnTo>
                  <a:pt x="0" y="754015"/>
                </a:lnTo>
                <a:close/>
              </a:path>
            </a:pathLst>
          </a:cu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686800" y="4251960"/>
            <a:ext cx="566928" cy="566928"/>
          </a:xfrm>
          <a:prstGeom prst="rect">
            <a:avLst/>
          </a:pr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Freeform 56"/>
          <p:cNvSpPr/>
          <p:nvPr/>
        </p:nvSpPr>
        <p:spPr>
          <a:xfrm>
            <a:off x="9738360" y="4064873"/>
            <a:ext cx="754014" cy="187087"/>
          </a:xfrm>
          <a:custGeom>
            <a:avLst/>
            <a:gdLst/>
            <a:ahLst/>
            <a:cxnLst/>
            <a:rect l="l" t="t" r="r" b="b"/>
            <a:pathLst>
              <a:path w="754014" h="187087">
                <a:moveTo>
                  <a:pt x="0" y="187087"/>
                </a:moveTo>
                <a:lnTo>
                  <a:pt x="187086" y="0"/>
                </a:lnTo>
                <a:lnTo>
                  <a:pt x="754014" y="0"/>
                </a:lnTo>
                <a:lnTo>
                  <a:pt x="566928" y="187087"/>
                </a:lnTo>
                <a:close/>
              </a:path>
            </a:pathLst>
          </a:cu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Freeform 57"/>
          <p:cNvSpPr/>
          <p:nvPr/>
        </p:nvSpPr>
        <p:spPr>
          <a:xfrm>
            <a:off x="10305288" y="4064873"/>
            <a:ext cx="187086" cy="754015"/>
          </a:xfrm>
          <a:custGeom>
            <a:avLst/>
            <a:gdLst/>
            <a:ahLst/>
            <a:cxnLst/>
            <a:rect l="l" t="t" r="r" b="b"/>
            <a:pathLst>
              <a:path w="187086" h="754015">
                <a:moveTo>
                  <a:pt x="0" y="187087"/>
                </a:moveTo>
                <a:lnTo>
                  <a:pt x="187086" y="0"/>
                </a:lnTo>
                <a:lnTo>
                  <a:pt x="187086" y="566928"/>
                </a:lnTo>
                <a:lnTo>
                  <a:pt x="0" y="754015"/>
                </a:lnTo>
                <a:close/>
              </a:path>
            </a:pathLst>
          </a:cu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738360" y="4251960"/>
            <a:ext cx="566928" cy="566928"/>
          </a:xfrm>
          <a:prstGeom prst="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Freeform 59"/>
          <p:cNvSpPr/>
          <p:nvPr/>
        </p:nvSpPr>
        <p:spPr>
          <a:xfrm>
            <a:off x="8686800" y="4750673"/>
            <a:ext cx="754014" cy="187087"/>
          </a:xfrm>
          <a:custGeom>
            <a:avLst/>
            <a:gdLst/>
            <a:ahLst/>
            <a:cxnLst/>
            <a:rect l="l" t="t" r="r" b="b"/>
            <a:pathLst>
              <a:path w="754014" h="187087">
                <a:moveTo>
                  <a:pt x="0" y="187087"/>
                </a:moveTo>
                <a:lnTo>
                  <a:pt x="187086" y="0"/>
                </a:lnTo>
                <a:lnTo>
                  <a:pt x="754014" y="0"/>
                </a:lnTo>
                <a:lnTo>
                  <a:pt x="566928" y="187087"/>
                </a:lnTo>
                <a:close/>
              </a:path>
            </a:pathLst>
          </a:cu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Freeform 60"/>
          <p:cNvSpPr/>
          <p:nvPr/>
        </p:nvSpPr>
        <p:spPr>
          <a:xfrm>
            <a:off x="9253728" y="4750673"/>
            <a:ext cx="187086" cy="754015"/>
          </a:xfrm>
          <a:custGeom>
            <a:avLst/>
            <a:gdLst/>
            <a:ahLst/>
            <a:cxnLst/>
            <a:rect l="l" t="t" r="r" b="b"/>
            <a:pathLst>
              <a:path w="187086" h="754015">
                <a:moveTo>
                  <a:pt x="0" y="187087"/>
                </a:moveTo>
                <a:lnTo>
                  <a:pt x="187086" y="0"/>
                </a:lnTo>
                <a:lnTo>
                  <a:pt x="187086" y="566928"/>
                </a:lnTo>
                <a:lnTo>
                  <a:pt x="0" y="754015"/>
                </a:lnTo>
                <a:close/>
              </a:path>
            </a:pathLst>
          </a:cu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686800" y="4937760"/>
            <a:ext cx="566928" cy="566928"/>
          </a:xfrm>
          <a:prstGeom prst="rect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Freeform 62"/>
          <p:cNvSpPr/>
          <p:nvPr/>
        </p:nvSpPr>
        <p:spPr>
          <a:xfrm>
            <a:off x="9738360" y="4750673"/>
            <a:ext cx="754014" cy="187087"/>
          </a:xfrm>
          <a:custGeom>
            <a:avLst/>
            <a:gdLst/>
            <a:ahLst/>
            <a:cxnLst/>
            <a:rect l="l" t="t" r="r" b="b"/>
            <a:pathLst>
              <a:path w="754014" h="187087">
                <a:moveTo>
                  <a:pt x="0" y="187087"/>
                </a:moveTo>
                <a:lnTo>
                  <a:pt x="187086" y="0"/>
                </a:lnTo>
                <a:lnTo>
                  <a:pt x="754014" y="0"/>
                </a:lnTo>
                <a:lnTo>
                  <a:pt x="566928" y="187087"/>
                </a:lnTo>
                <a:close/>
              </a:path>
            </a:pathLst>
          </a:cu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Freeform 63"/>
          <p:cNvSpPr/>
          <p:nvPr/>
        </p:nvSpPr>
        <p:spPr>
          <a:xfrm>
            <a:off x="10305288" y="4750673"/>
            <a:ext cx="187086" cy="754015"/>
          </a:xfrm>
          <a:custGeom>
            <a:avLst/>
            <a:gdLst/>
            <a:ahLst/>
            <a:cxnLst/>
            <a:rect l="l" t="t" r="r" b="b"/>
            <a:pathLst>
              <a:path w="187086" h="754015">
                <a:moveTo>
                  <a:pt x="0" y="187087"/>
                </a:moveTo>
                <a:lnTo>
                  <a:pt x="187086" y="0"/>
                </a:lnTo>
                <a:lnTo>
                  <a:pt x="187086" y="566928"/>
                </a:lnTo>
                <a:lnTo>
                  <a:pt x="0" y="754015"/>
                </a:lnTo>
                <a:close/>
              </a:path>
            </a:pathLst>
          </a:cu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738360" y="4937760"/>
            <a:ext cx="566928" cy="566928"/>
          </a:xfrm>
          <a:prstGeom prst="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621792" y="640080"/>
            <a:ext cx="1170432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21792" y="640080"/>
            <a:ext cx="1170432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05 / 数学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21792" y="1234440"/>
            <a:ext cx="7040880" cy="2148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sz="4000" b="1">
                <a:solidFill>
                  <a:srgbClr val="FFFFFF"/>
                </a:solidFill>
                <a:latin typeface="Noto Sans CJK SC"/>
              </a:rPr>
              <a:t>把空间
装进公式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58368" y="3520440"/>
            <a:ext cx="6217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46E5B2"/>
                </a:solidFill>
                <a:latin typeface="Noto Sans CJK SC"/>
              </a:rPr>
              <a:t>长方体和正方体的体积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58368" y="4133087"/>
            <a:ext cx="621792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B8C3D9"/>
                </a:solidFill>
                <a:latin typeface="Noto Sans CJK SC"/>
              </a:rPr>
              <a:t>从 1 个小正方体出发，成为校园空间设计师</a:t>
            </a:r>
          </a:p>
        </p:txBody>
      </p:sp>
      <p:cxnSp>
        <p:nvCxnSpPr>
          <p:cNvPr id="71" name="Connector 70"/>
          <p:cNvCxnSpPr/>
          <p:nvPr/>
        </p:nvCxnSpPr>
        <p:spPr>
          <a:xfrm>
            <a:off x="658368" y="4892040"/>
            <a:ext cx="6291072" cy="0"/>
          </a:xfrm>
          <a:prstGeom prst="line">
            <a:avLst/>
          </a:prstGeom>
          <a:ln w="12700">
            <a:solidFill>
              <a:srgbClr val="2A38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658368" y="5074920"/>
            <a:ext cx="603504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Noto Sans CJK SC"/>
              </a:rPr>
              <a:t>观察  ·  建模  ·  推理  ·  设计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58368" y="5897880"/>
            <a:ext cx="50292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390A8"/>
                </a:solidFill>
                <a:latin typeface="Noto Sans CJK SC"/>
              </a:rPr>
              <a:t>教师：__________   班级：__________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3627B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75" name="Oval 74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6E5B2"/>
                </a:solidFill>
                <a:latin typeface="Noto Sans CJK SC"/>
              </a:rPr>
              <a:t>MISSION BRIEF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7223B"/>
                </a:solidFill>
                <a:latin typeface="Noto Sans CJK SC"/>
              </a:rPr>
              <a:t>今天，我们接到一个空间设计任务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02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" y="1481328"/>
            <a:ext cx="6400800" cy="4526280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417320"/>
            <a:ext cx="6400800" cy="4526280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68680" y="1737360"/>
            <a:ext cx="1261872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1737360"/>
            <a:ext cx="1261872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校园微农场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240280"/>
            <a:ext cx="3657600" cy="10789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FFFFFF"/>
                </a:solidFill>
                <a:latin typeface="Noto Sans CJK SC"/>
              </a:rPr>
              <a:t>哪只种植箱
能装更多土？</a:t>
            </a:r>
          </a:p>
        </p:txBody>
      </p:sp>
      <p:sp>
        <p:nvSpPr>
          <p:cNvPr id="12" name="Freeform 11"/>
          <p:cNvSpPr/>
          <p:nvPr/>
        </p:nvSpPr>
        <p:spPr>
          <a:xfrm>
            <a:off x="4343400" y="2514600"/>
            <a:ext cx="1965960" cy="365760"/>
          </a:xfrm>
          <a:custGeom>
            <a:avLst/>
            <a:gdLst/>
            <a:ahLst/>
            <a:cxnLst/>
            <a:rect l="l" t="t" r="r" b="b"/>
            <a:pathLst>
              <a:path w="1965960" h="365760">
                <a:moveTo>
                  <a:pt x="0" y="365760"/>
                </a:moveTo>
                <a:lnTo>
                  <a:pt x="365760" y="0"/>
                </a:lnTo>
                <a:lnTo>
                  <a:pt x="1965960" y="0"/>
                </a:lnTo>
                <a:lnTo>
                  <a:pt x="1600200" y="365760"/>
                </a:lnTo>
                <a:close/>
              </a:path>
            </a:pathLst>
          </a:custGeom>
          <a:solidFill>
            <a:srgbClr val="36527C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943600" y="2514600"/>
            <a:ext cx="365760" cy="1600200"/>
          </a:xfrm>
          <a:custGeom>
            <a:avLst/>
            <a:gdLst/>
            <a:ahLst/>
            <a:cxnLst/>
            <a:rect l="l" t="t" r="r" b="b"/>
            <a:pathLst>
              <a:path w="365760" h="1600200">
                <a:moveTo>
                  <a:pt x="0" y="365760"/>
                </a:moveTo>
                <a:lnTo>
                  <a:pt x="365760" y="0"/>
                </a:lnTo>
                <a:lnTo>
                  <a:pt x="365760" y="1234439"/>
                </a:lnTo>
                <a:lnTo>
                  <a:pt x="0" y="1600200"/>
                </a:lnTo>
                <a:close/>
              </a:path>
            </a:pathLst>
          </a:custGeom>
          <a:solidFill>
            <a:srgbClr val="1C2945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3400" y="2880360"/>
            <a:ext cx="1600200" cy="1234440"/>
          </a:xfrm>
          <a:prstGeom prst="rect">
            <a:avLst/>
          </a:prstGeom>
          <a:solidFill>
            <a:srgbClr val="25375A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4370832" y="4443984"/>
            <a:ext cx="1572768" cy="0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329684" y="4402836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902452" y="4402836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791456" y="4288536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791456" y="4288536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长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6172200" y="2852928"/>
            <a:ext cx="0" cy="1225296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131052" y="4037076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131052" y="281178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897880" y="3383280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897880" y="3383280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高</a:t>
            </a:r>
          </a:p>
        </p:txBody>
      </p:sp>
      <p:cxnSp>
        <p:nvCxnSpPr>
          <p:cNvPr id="25" name="Connector 24"/>
          <p:cNvCxnSpPr/>
          <p:nvPr/>
        </p:nvCxnSpPr>
        <p:spPr>
          <a:xfrm flipV="1">
            <a:off x="4379976" y="2212848"/>
            <a:ext cx="356616" cy="365760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4338828" y="253746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4695444" y="217170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4069080" y="2267712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069080" y="2267712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宽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" y="4983480"/>
            <a:ext cx="539496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D3DBEA"/>
                </a:solidFill>
                <a:latin typeface="Noto Sans CJK SC"/>
              </a:rPr>
              <a:t>你的任务：找到一个可计算、可解释、可检验的方法。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0" y="1481328"/>
            <a:ext cx="35661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7657"/>
                </a:solidFill>
                <a:latin typeface="Noto Sans CJK SC"/>
              </a:rPr>
              <a:t>本课成功标准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315200" y="1993392"/>
            <a:ext cx="4224528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516368" y="2176272"/>
            <a:ext cx="530352" cy="530352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516368" y="2176272"/>
            <a:ext cx="530352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01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257031" y="2121408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17223B"/>
                </a:solidFill>
                <a:latin typeface="Noto Sans CJK SC"/>
              </a:rPr>
              <a:t>说清楚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57031" y="2414016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B95AA"/>
                </a:solidFill>
                <a:latin typeface="Noto Sans CJK SC"/>
              </a:rPr>
              <a:t>什么是体积，单位为什么带“³”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315200" y="3154680"/>
            <a:ext cx="4224528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516368" y="3337560"/>
            <a:ext cx="530352" cy="530352"/>
          </a:xfrm>
          <a:prstGeom prst="ellipse">
            <a:avLst/>
          </a:pr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16368" y="3337560"/>
            <a:ext cx="530352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02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57031" y="3282696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17223B"/>
                </a:solidFill>
                <a:latin typeface="Noto Sans CJK SC"/>
              </a:rPr>
              <a:t>推出来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57031" y="3575304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B95AA"/>
                </a:solidFill>
                <a:latin typeface="Noto Sans CJK SC"/>
              </a:rPr>
              <a:t>长方体、正方体体积公式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315200" y="4315968"/>
            <a:ext cx="4224528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516368" y="4498848"/>
            <a:ext cx="530352" cy="530352"/>
          </a:xfrm>
          <a:prstGeom prst="ellipse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516368" y="4498848"/>
            <a:ext cx="530352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03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57031" y="4443984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17223B"/>
                </a:solidFill>
                <a:latin typeface="Noto Sans CJK SC"/>
              </a:rPr>
              <a:t>用得对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57031" y="4736592"/>
            <a:ext cx="301752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B95AA"/>
                </a:solidFill>
                <a:latin typeface="Noto Sans CJK SC"/>
              </a:rPr>
              <a:t>计算、比较并解决真实问题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8B95AA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48" name="Oval 47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6E5B2"/>
                </a:solidFill>
                <a:latin typeface="Noto Sans CJK SC"/>
              </a:rPr>
              <a:t>WARM-UP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7223B"/>
                </a:solidFill>
                <a:latin typeface="Noto Sans CJK SC"/>
              </a:rPr>
              <a:t>面积管“一层”，体积管“多少层”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03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417320"/>
            <a:ext cx="516636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41248" y="1691640"/>
            <a:ext cx="685800" cy="292608"/>
          </a:xfrm>
          <a:prstGeom prst="roundRect">
            <a:avLst/>
          </a:pr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1691640"/>
            <a:ext cx="685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二维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2084831"/>
            <a:ext cx="292608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7223B"/>
                </a:solidFill>
                <a:latin typeface="Noto Sans CJK SC"/>
              </a:rPr>
              <a:t>一层有多大？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60120" y="2788920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563624" y="2788920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167128" y="2788920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70632" y="2788920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74136" y="2788920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60120" y="3392424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563624" y="3392424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167128" y="3392424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770632" y="3392424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74136" y="3392424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60120" y="3995928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563624" y="3995928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167128" y="3995928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770632" y="3995928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374136" y="3995928"/>
            <a:ext cx="548640" cy="5486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8680" y="4828032"/>
            <a:ext cx="40690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69A8FF"/>
                </a:solidFill>
                <a:latin typeface="Noto Sans CJK SC"/>
              </a:rPr>
              <a:t>5 × 3 = 15（个小正方形）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68680" y="5230368"/>
            <a:ext cx="27432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8B95AA"/>
                </a:solidFill>
                <a:latin typeface="Noto Sans CJK SC"/>
              </a:rPr>
              <a:t>面积单位：cm²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163055" y="1481328"/>
            <a:ext cx="5513832" cy="4526280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08192" y="1417320"/>
            <a:ext cx="5513832" cy="4526280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400800" y="1691640"/>
            <a:ext cx="685800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1691640"/>
            <a:ext cx="685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三维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0" y="2084831"/>
            <a:ext cx="425196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Noto Sans CJK SC"/>
              </a:rPr>
              <a:t>有多少个这样的“一层”？</a:t>
            </a:r>
          </a:p>
        </p:txBody>
      </p:sp>
      <p:sp>
        <p:nvSpPr>
          <p:cNvPr id="33" name="Freeform 32"/>
          <p:cNvSpPr/>
          <p:nvPr/>
        </p:nvSpPr>
        <p:spPr>
          <a:xfrm>
            <a:off x="6967728" y="2560320"/>
            <a:ext cx="3703320" cy="548640"/>
          </a:xfrm>
          <a:custGeom>
            <a:avLst/>
            <a:gdLst/>
            <a:ahLst/>
            <a:cxnLst/>
            <a:rect l="l" t="t" r="r" b="b"/>
            <a:pathLst>
              <a:path w="3703320" h="548640">
                <a:moveTo>
                  <a:pt x="0" y="548640"/>
                </a:moveTo>
                <a:lnTo>
                  <a:pt x="548640" y="0"/>
                </a:lnTo>
                <a:lnTo>
                  <a:pt x="3703320" y="0"/>
                </a:lnTo>
                <a:lnTo>
                  <a:pt x="3154680" y="548640"/>
                </a:lnTo>
                <a:close/>
              </a:path>
            </a:pathLst>
          </a:custGeom>
          <a:solidFill>
            <a:srgbClr val="3C5E8A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10122408" y="2560320"/>
            <a:ext cx="548640" cy="2057400"/>
          </a:xfrm>
          <a:custGeom>
            <a:avLst/>
            <a:gdLst/>
            <a:ahLst/>
            <a:cxnLst/>
            <a:rect l="l" t="t" r="r" b="b"/>
            <a:pathLst>
              <a:path w="548640" h="2057400">
                <a:moveTo>
                  <a:pt x="0" y="548640"/>
                </a:moveTo>
                <a:lnTo>
                  <a:pt x="548640" y="0"/>
                </a:lnTo>
                <a:lnTo>
                  <a:pt x="548640" y="1508760"/>
                </a:lnTo>
                <a:lnTo>
                  <a:pt x="0" y="2057400"/>
                </a:lnTo>
                <a:close/>
              </a:path>
            </a:pathLst>
          </a:custGeom>
          <a:solidFill>
            <a:srgbClr val="1A2A47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6967728" y="3108960"/>
            <a:ext cx="3154680" cy="1508760"/>
          </a:xfrm>
          <a:prstGeom prst="rect">
            <a:avLst/>
          </a:prstGeom>
          <a:solidFill>
            <a:srgbClr val="203659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>
            <a:off x="7598664" y="3108960"/>
            <a:ext cx="0" cy="150876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7598664" y="2560320"/>
            <a:ext cx="548640" cy="54864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8229600" y="3108960"/>
            <a:ext cx="0" cy="150876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 flipV="1">
            <a:off x="8229600" y="2560320"/>
            <a:ext cx="548640" cy="54864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8860536" y="3108960"/>
            <a:ext cx="0" cy="150876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 flipV="1">
            <a:off x="8860536" y="2560320"/>
            <a:ext cx="548640" cy="54864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9491472" y="3108960"/>
            <a:ext cx="0" cy="150876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 flipV="1">
            <a:off x="9491472" y="2560320"/>
            <a:ext cx="548640" cy="54864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6967728" y="3611879"/>
            <a:ext cx="3154680" cy="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10122408" y="3063239"/>
            <a:ext cx="548640" cy="54864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6967728" y="4114800"/>
            <a:ext cx="3154680" cy="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10122408" y="3566160"/>
            <a:ext cx="548640" cy="54864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7242048" y="2834640"/>
            <a:ext cx="3154680" cy="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10396728" y="2834640"/>
            <a:ext cx="0" cy="150876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400800" y="5074920"/>
            <a:ext cx="329184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46E5B2"/>
                </a:solidFill>
                <a:latin typeface="Noto Sans CJK SC"/>
              </a:rPr>
              <a:t>一层的个数 × 层数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372600" y="5047488"/>
            <a:ext cx="1828800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72600" y="5047488"/>
            <a:ext cx="1828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先猜：还需要知道什么？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8B95AA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54" name="Oval 53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D166"/>
                </a:solidFill>
                <a:latin typeface="Noto Sans CJK SC"/>
              </a:rPr>
              <a:t>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FFFFF"/>
                </a:solidFill>
                <a:latin typeface="Noto Sans CJK SC"/>
              </a:rPr>
              <a:t>体积：物体所占空间的大小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417320"/>
            <a:ext cx="54864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0">
                <a:solidFill>
                  <a:srgbClr val="D7DEEB"/>
                </a:solidFill>
                <a:latin typeface="Noto Sans CJK SC"/>
              </a:rPr>
              <a:t>不是“里面能装多少”的口语猜测，
而是可以用统一单位测量的空间大小。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606040"/>
            <a:ext cx="4892040" cy="2450592"/>
          </a:xfrm>
          <a:prstGeom prst="roundRect">
            <a:avLst/>
          </a:prstGeom>
          <a:solidFill>
            <a:srgbClr val="141E36"/>
          </a:solidFill>
          <a:ln w="12700">
            <a:solidFill>
              <a:srgbClr val="2B3A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69848" y="3035808"/>
            <a:ext cx="3931920" cy="1572768"/>
          </a:xfrm>
          <a:prstGeom prst="roundRect">
            <a:avLst/>
          </a:prstGeom>
          <a:solidFill>
            <a:srgbClr val="24314D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581912" y="3410712"/>
            <a:ext cx="2907792" cy="822960"/>
          </a:xfrm>
          <a:prstGeom prst="roundRect">
            <a:avLst/>
          </a:prstGeom>
          <a:solidFill>
            <a:srgbClr val="DDF9F0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514600" y="3511296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0B1020"/>
                </a:solidFill>
                <a:latin typeface="Noto Sans CJK SC"/>
              </a:rPr>
              <a:t>物体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5230368"/>
            <a:ext cx="42976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46E5B2"/>
                </a:solidFill>
                <a:latin typeface="Noto Sans CJK SC"/>
              </a:rPr>
              <a:t>它占据的这块空间，就是它的体积</a:t>
            </a:r>
          </a:p>
        </p:txBody>
      </p:sp>
      <p:sp>
        <p:nvSpPr>
          <p:cNvPr id="13" name="Chevron 12"/>
          <p:cNvSpPr/>
          <p:nvPr/>
        </p:nvSpPr>
        <p:spPr>
          <a:xfrm>
            <a:off x="5897880" y="3017520"/>
            <a:ext cx="868680" cy="1097280"/>
          </a:xfrm>
          <a:prstGeom prst="chevron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132320" y="1417320"/>
            <a:ext cx="4434840" cy="4526280"/>
          </a:xfrm>
          <a:prstGeom prst="round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452360" y="1737360"/>
            <a:ext cx="685800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52360" y="1737360"/>
            <a:ext cx="685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判断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52360" y="2157984"/>
            <a:ext cx="338328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17223B"/>
                </a:solidFill>
                <a:latin typeface="Noto Sans CJK SC"/>
              </a:rPr>
              <a:t>下面哪句话更准确？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52360" y="2880360"/>
            <a:ext cx="3767328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07808" y="2990088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0B1020"/>
                </a:solidFill>
                <a:latin typeface="Noto Sans CJK SC"/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8431" y="2971800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17223B"/>
                </a:solidFill>
                <a:latin typeface="Noto Sans CJK SC"/>
              </a:rPr>
              <a:t>体积就是物体的重量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52360" y="3657600"/>
            <a:ext cx="3767328" cy="594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07808" y="3767328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0B1020"/>
                </a:solidFill>
                <a:latin typeface="Noto Sans CJK SC"/>
              </a:rPr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8431" y="3749039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17223B"/>
                </a:solidFill>
                <a:latin typeface="Noto Sans CJK SC"/>
              </a:rPr>
              <a:t>体积就是表面的大小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52360" y="4434840"/>
            <a:ext cx="3767328" cy="594360"/>
          </a:xfrm>
          <a:prstGeom prst="roundRect">
            <a:avLst/>
          </a:prstGeom>
          <a:solidFill>
            <a:srgbClr val="DDF9F0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07808" y="4544568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0B1020"/>
                </a:solidFill>
                <a:latin typeface="Noto Sans CJK SC"/>
              </a:rPr>
              <a:t>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8431" y="4526279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17223B"/>
                </a:solidFill>
                <a:latin typeface="Noto Sans CJK SC"/>
              </a:rPr>
              <a:t>体积是物体所占空间的大小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52360" y="5413248"/>
            <a:ext cx="3749039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B95AA"/>
                </a:solidFill>
                <a:latin typeface="Noto Sans CJK SC"/>
              </a:rPr>
              <a:t>关键词：占空间 · 有大小 · 可测量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3627B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29" name="Oval 28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6E5B2"/>
                </a:solidFill>
                <a:latin typeface="Noto Sans CJK SC"/>
              </a:rPr>
              <a:t>UNIT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7223B"/>
                </a:solidFill>
                <a:latin typeface="Noto Sans CJK SC"/>
              </a:rPr>
              <a:t>统一的“空间积木”：1 立方厘米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" y="1453896"/>
            <a:ext cx="5806440" cy="4599432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389888"/>
            <a:ext cx="5806440" cy="4599432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947672" y="2321204"/>
            <a:ext cx="1885035" cy="467716"/>
          </a:xfrm>
          <a:custGeom>
            <a:avLst/>
            <a:gdLst/>
            <a:ahLst/>
            <a:cxnLst/>
            <a:rect l="l" t="t" r="r" b="b"/>
            <a:pathLst>
              <a:path w="1885035" h="467716">
                <a:moveTo>
                  <a:pt x="0" y="467716"/>
                </a:moveTo>
                <a:lnTo>
                  <a:pt x="467715" y="0"/>
                </a:lnTo>
                <a:lnTo>
                  <a:pt x="1885035" y="0"/>
                </a:lnTo>
                <a:lnTo>
                  <a:pt x="1417319" y="467716"/>
                </a:lnTo>
                <a:close/>
              </a:path>
            </a:pathLst>
          </a:custGeom>
          <a:solidFill>
            <a:srgbClr val="7FF0CD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3364991" y="2321204"/>
            <a:ext cx="467716" cy="1885036"/>
          </a:xfrm>
          <a:custGeom>
            <a:avLst/>
            <a:gdLst/>
            <a:ahLst/>
            <a:cxnLst/>
            <a:rect l="l" t="t" r="r" b="b"/>
            <a:pathLst>
              <a:path w="467716" h="1885036">
                <a:moveTo>
                  <a:pt x="0" y="467716"/>
                </a:moveTo>
                <a:lnTo>
                  <a:pt x="467716" y="0"/>
                </a:lnTo>
                <a:lnTo>
                  <a:pt x="467716" y="1417320"/>
                </a:lnTo>
                <a:lnTo>
                  <a:pt x="0" y="1885036"/>
                </a:lnTo>
                <a:close/>
              </a:path>
            </a:pathLst>
          </a:custGeom>
          <a:solidFill>
            <a:srgbClr val="21B88D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947672" y="2788920"/>
            <a:ext cx="1417320" cy="1417320"/>
          </a:xfrm>
          <a:prstGeom prst="rect">
            <a:avLst/>
          </a:prstGeom>
          <a:solidFill>
            <a:srgbClr val="46E5B2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1920240" y="4498848"/>
            <a:ext cx="1417320" cy="0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879092" y="445770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3296412" y="445770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2263140" y="4343400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263140" y="4343400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1 cm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3703320" y="2752344"/>
            <a:ext cx="0" cy="1426464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3662172" y="413766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662172" y="2711196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3429000" y="3364992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429000" y="3364992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1 cm</a:t>
            </a:r>
          </a:p>
        </p:txBody>
      </p:sp>
      <p:cxnSp>
        <p:nvCxnSpPr>
          <p:cNvPr id="22" name="Connector 21"/>
          <p:cNvCxnSpPr/>
          <p:nvPr/>
        </p:nvCxnSpPr>
        <p:spPr>
          <a:xfrm flipV="1">
            <a:off x="1947672" y="2011680"/>
            <a:ext cx="475488" cy="475488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906524" y="244602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2382012" y="1970532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645920" y="2084831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645920" y="2084831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1 cm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14800" y="2395728"/>
            <a:ext cx="17373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B8C4D8"/>
                </a:solidFill>
                <a:latin typeface="Noto Sans CJK SC"/>
              </a:rPr>
              <a:t>棱长都是 1 cm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14800" y="2907792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B8C4D8"/>
                </a:solidFill>
                <a:latin typeface="Noto Sans CJK SC"/>
              </a:rPr>
              <a:t>它的体积就是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14800" y="3291840"/>
            <a:ext cx="155448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46E5B2"/>
                </a:solidFill>
                <a:latin typeface="Noto Sans CJK SC"/>
              </a:rPr>
              <a:t>1 cm³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14800" y="3977639"/>
            <a:ext cx="173736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FFFFFF"/>
                </a:solidFill>
                <a:latin typeface="Noto Sans CJK SC"/>
              </a:rPr>
              <a:t>读作：1 立方厘米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5840" y="5257800"/>
            <a:ext cx="48463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0">
                <a:solidFill>
                  <a:srgbClr val="AFC0D8"/>
                </a:solidFill>
                <a:latin typeface="Noto Sans CJK SC"/>
              </a:rPr>
              <a:t>“³”提醒我们：长度在三个方向上相乘。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84848" y="1463040"/>
            <a:ext cx="42976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FF7657"/>
                </a:solidFill>
                <a:latin typeface="Noto Sans CJK SC"/>
              </a:rPr>
              <a:t>别把它们混在一起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84848" y="2057400"/>
            <a:ext cx="47548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7086600" y="2542032"/>
            <a:ext cx="731520" cy="0"/>
          </a:xfrm>
          <a:prstGeom prst="line">
            <a:avLst/>
          </a:prstGeom>
          <a:ln w="63500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028431" y="2203704"/>
            <a:ext cx="11430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69A8FF"/>
                </a:solidFill>
                <a:latin typeface="Noto Sans CJK SC"/>
              </a:rPr>
              <a:t>1 cm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028431" y="2551176"/>
            <a:ext cx="24688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B95AA"/>
                </a:solidFill>
                <a:latin typeface="Noto Sans CJK SC"/>
              </a:rPr>
              <a:t>长度 · 一条线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784848" y="3273552"/>
            <a:ext cx="47548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159752" y="3502152"/>
            <a:ext cx="566928" cy="502920"/>
          </a:xfrm>
          <a:prstGeom prst="rect">
            <a:avLst/>
          </a:prstGeom>
          <a:solidFill>
            <a:srgbClr val="FFF4CD"/>
          </a:solidFill>
          <a:ln w="12700">
            <a:solidFill>
              <a:srgbClr val="FFD1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028431" y="3419856"/>
            <a:ext cx="11430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FD166"/>
                </a:solidFill>
                <a:latin typeface="Noto Sans CJK SC"/>
              </a:rPr>
              <a:t>1 cm²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28431" y="3767328"/>
            <a:ext cx="24688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B95AA"/>
                </a:solidFill>
                <a:latin typeface="Noto Sans CJK SC"/>
              </a:rPr>
              <a:t>面积 · 一层面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784848" y="4489704"/>
            <a:ext cx="47548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Freeform 41"/>
          <p:cNvSpPr/>
          <p:nvPr/>
        </p:nvSpPr>
        <p:spPr>
          <a:xfrm>
            <a:off x="7150608" y="4759452"/>
            <a:ext cx="608075" cy="150876"/>
          </a:xfrm>
          <a:custGeom>
            <a:avLst/>
            <a:gdLst/>
            <a:ahLst/>
            <a:cxnLst/>
            <a:rect l="l" t="t" r="r" b="b"/>
            <a:pathLst>
              <a:path w="608075" h="150876">
                <a:moveTo>
                  <a:pt x="0" y="150876"/>
                </a:moveTo>
                <a:lnTo>
                  <a:pt x="150876" y="0"/>
                </a:lnTo>
                <a:lnTo>
                  <a:pt x="608075" y="0"/>
                </a:lnTo>
                <a:lnTo>
                  <a:pt x="457200" y="150876"/>
                </a:lnTo>
                <a:close/>
              </a:path>
            </a:pathLst>
          </a:custGeom>
          <a:solidFill>
            <a:srgbClr val="7FF0CD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Freeform 42"/>
          <p:cNvSpPr/>
          <p:nvPr/>
        </p:nvSpPr>
        <p:spPr>
          <a:xfrm>
            <a:off x="7607808" y="4759452"/>
            <a:ext cx="150875" cy="608076"/>
          </a:xfrm>
          <a:custGeom>
            <a:avLst/>
            <a:gdLst/>
            <a:ahLst/>
            <a:cxnLst/>
            <a:rect l="l" t="t" r="r" b="b"/>
            <a:pathLst>
              <a:path w="150875" h="608076">
                <a:moveTo>
                  <a:pt x="0" y="150876"/>
                </a:moveTo>
                <a:lnTo>
                  <a:pt x="150875" y="0"/>
                </a:lnTo>
                <a:lnTo>
                  <a:pt x="150875" y="457200"/>
                </a:lnTo>
                <a:lnTo>
                  <a:pt x="0" y="608076"/>
                </a:lnTo>
                <a:close/>
              </a:path>
            </a:pathLst>
          </a:custGeom>
          <a:solidFill>
            <a:srgbClr val="21B88D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150608" y="4910328"/>
            <a:ext cx="457200" cy="457200"/>
          </a:xfrm>
          <a:prstGeom prst="rect">
            <a:avLst/>
          </a:prstGeom>
          <a:solidFill>
            <a:srgbClr val="46E5B2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028431" y="4636008"/>
            <a:ext cx="11430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46E5B2"/>
                </a:solidFill>
                <a:latin typeface="Noto Sans CJK SC"/>
              </a:rPr>
              <a:t>1 cm³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028431" y="4983480"/>
            <a:ext cx="24688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0">
                <a:solidFill>
                  <a:srgbClr val="8B95AA"/>
                </a:solidFill>
                <a:latin typeface="Noto Sans CJK SC"/>
              </a:rPr>
              <a:t>体积 · 一块空间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8B95AA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48" name="Oval 47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6E5B2"/>
                </a:solidFill>
                <a:latin typeface="Noto Sans CJK SC"/>
              </a:rPr>
              <a:t>DISCOVER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7223B"/>
                </a:solidFill>
                <a:latin typeface="Noto Sans CJK SC"/>
              </a:rPr>
              <a:t>摆一摆：4 × 3 × 2 到底表示什么？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" y="1481328"/>
            <a:ext cx="6675120" cy="4498848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417320"/>
            <a:ext cx="6675120" cy="4498848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143000" y="2176272"/>
            <a:ext cx="4681728" cy="658368"/>
          </a:xfrm>
          <a:custGeom>
            <a:avLst/>
            <a:gdLst/>
            <a:ahLst/>
            <a:cxnLst/>
            <a:rect l="l" t="t" r="r" b="b"/>
            <a:pathLst>
              <a:path w="4681728" h="658368">
                <a:moveTo>
                  <a:pt x="0" y="658368"/>
                </a:moveTo>
                <a:lnTo>
                  <a:pt x="658368" y="0"/>
                </a:lnTo>
                <a:lnTo>
                  <a:pt x="4681728" y="0"/>
                </a:lnTo>
                <a:lnTo>
                  <a:pt x="4023360" y="658368"/>
                </a:lnTo>
                <a:close/>
              </a:path>
            </a:pathLst>
          </a:custGeom>
          <a:solidFill>
            <a:srgbClr val="3D6086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166360" y="2176272"/>
            <a:ext cx="658368" cy="2487168"/>
          </a:xfrm>
          <a:custGeom>
            <a:avLst/>
            <a:gdLst/>
            <a:ahLst/>
            <a:cxnLst/>
            <a:rect l="l" t="t" r="r" b="b"/>
            <a:pathLst>
              <a:path w="658368" h="2487168">
                <a:moveTo>
                  <a:pt x="0" y="658368"/>
                </a:moveTo>
                <a:lnTo>
                  <a:pt x="658368" y="0"/>
                </a:lnTo>
                <a:lnTo>
                  <a:pt x="658368" y="1828800"/>
                </a:lnTo>
                <a:lnTo>
                  <a:pt x="0" y="2487168"/>
                </a:lnTo>
                <a:close/>
              </a:path>
            </a:pathLst>
          </a:custGeom>
          <a:solidFill>
            <a:srgbClr val="192C49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43000" y="2834640"/>
            <a:ext cx="4023360" cy="1828800"/>
          </a:xfrm>
          <a:prstGeom prst="rect">
            <a:avLst/>
          </a:prstGeom>
          <a:solidFill>
            <a:srgbClr val="203858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2148840" y="2834640"/>
            <a:ext cx="0" cy="182880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2148840" y="2176272"/>
            <a:ext cx="658368" cy="658368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154680" y="2834640"/>
            <a:ext cx="0" cy="182880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3154680" y="2176272"/>
            <a:ext cx="658368" cy="658368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4160520" y="2834640"/>
            <a:ext cx="0" cy="182880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4160520" y="2176272"/>
            <a:ext cx="658368" cy="658368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143000" y="3749039"/>
            <a:ext cx="4023360" cy="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5166360" y="3090672"/>
            <a:ext cx="658368" cy="658367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1362456" y="2615184"/>
            <a:ext cx="4023360" cy="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5385816" y="2615184"/>
            <a:ext cx="0" cy="1828799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581912" y="2395728"/>
            <a:ext cx="4023360" cy="0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5605272" y="2395728"/>
            <a:ext cx="0" cy="1828799"/>
          </a:xfrm>
          <a:prstGeom prst="line">
            <a:avLst/>
          </a:prstGeom>
          <a:ln w="8255">
            <a:solidFill>
              <a:srgbClr val="46E5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143000" y="5047488"/>
            <a:ext cx="4032504" cy="0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101852" y="500634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5134356" y="500634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2788920" y="4901184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788920" y="4901184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4 个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5623560" y="2834640"/>
            <a:ext cx="0" cy="1819656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5582412" y="4613148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5582412" y="2793492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5321808" y="3593592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321808" y="3593592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2 层</a:t>
            </a:r>
          </a:p>
        </p:txBody>
      </p:sp>
      <p:cxnSp>
        <p:nvCxnSpPr>
          <p:cNvPr id="34" name="Connector 33"/>
          <p:cNvCxnSpPr/>
          <p:nvPr/>
        </p:nvCxnSpPr>
        <p:spPr>
          <a:xfrm flipV="1">
            <a:off x="1115568" y="1883664"/>
            <a:ext cx="658368" cy="658368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1074420" y="2500884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732788" y="1842516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932688" y="2011680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32688" y="2011680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3 排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7552" y="1783080"/>
            <a:ext cx="1508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69A8FF"/>
                </a:solidFill>
                <a:latin typeface="Noto Sans CJK SC"/>
              </a:rPr>
              <a:t>沿长摆 4 个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798064" y="1783080"/>
            <a:ext cx="160020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D166"/>
                </a:solidFill>
                <a:latin typeface="Noto Sans CJK SC"/>
              </a:rPr>
              <a:t>沿宽摆 3 排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81728" y="1783080"/>
            <a:ext cx="15087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46E5B2"/>
                </a:solidFill>
                <a:latin typeface="Noto Sans CJK SC"/>
              </a:rPr>
              <a:t>沿高摆 2 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35240" y="1572768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B95AA"/>
                </a:solidFill>
                <a:latin typeface="Noto Sans CJK SC"/>
              </a:rPr>
              <a:t>先数一层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35240" y="1901952"/>
            <a:ext cx="28346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7223B"/>
                </a:solidFill>
                <a:latin typeface="Noto Sans CJK SC"/>
              </a:rPr>
              <a:t>4 × 3 = </a:t>
            </a:r>
            <a:r>
              <a:rPr sz="2700" b="1">
                <a:solidFill>
                  <a:srgbClr val="69A8FF"/>
                </a:solidFill>
                <a:latin typeface="Noto Sans CJK SC"/>
              </a:rPr>
              <a:t>12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35240" y="2450592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8B95AA"/>
                </a:solidFill>
                <a:latin typeface="Noto Sans CJK SC"/>
              </a:rPr>
              <a:t>每层 12 个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7635240" y="2907792"/>
            <a:ext cx="3566160" cy="0"/>
          </a:xfrm>
          <a:prstGeom prst="line">
            <a:avLst/>
          </a:prstGeom>
          <a:ln w="12700">
            <a:solidFill>
              <a:srgbClr val="D9DF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635240" y="3145536"/>
            <a:ext cx="18288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B95AA"/>
                </a:solidFill>
                <a:latin typeface="Noto Sans CJK SC"/>
              </a:rPr>
              <a:t>再数层数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35240" y="3493008"/>
            <a:ext cx="3291840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17223B"/>
                </a:solidFill>
                <a:latin typeface="Noto Sans CJK SC"/>
              </a:rPr>
              <a:t>12 × 2 = </a:t>
            </a:r>
            <a:r>
              <a:rPr sz="2700" b="1">
                <a:solidFill>
                  <a:srgbClr val="46E5B2"/>
                </a:solidFill>
                <a:latin typeface="Noto Sans CJK SC"/>
              </a:rPr>
              <a:t>24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35240" y="4078224"/>
            <a:ext cx="33832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8B95AA"/>
                </a:solidFill>
                <a:latin typeface="Noto Sans CJK SC"/>
              </a:rPr>
              <a:t>共 24 个 1 cm³ 小正方体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635240" y="4754880"/>
            <a:ext cx="3657600" cy="758952"/>
          </a:xfrm>
          <a:prstGeom prst="roundRect">
            <a:avLst/>
          </a:prstGeom>
          <a:solidFill>
            <a:srgbClr val="DDF9F0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635240" y="4754880"/>
            <a:ext cx="3657600" cy="7589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900" b="1">
                <a:solidFill>
                  <a:srgbClr val="0B1020"/>
                </a:solidFill>
                <a:latin typeface="Noto Sans CJK SC"/>
              </a:rPr>
              <a:t>体积 = 24 cm³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8B95AA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52" name="Oval 51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6E5B2"/>
                </a:solidFill>
                <a:latin typeface="Noto Sans CJK SC"/>
              </a:rPr>
              <a:t>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FFFFF"/>
                </a:solidFill>
                <a:latin typeface="Noto Sans CJK SC"/>
              </a:rPr>
              <a:t>从“数小方块”到一个通用公式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07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" y="1508760"/>
            <a:ext cx="2514600" cy="1965960"/>
          </a:xfrm>
          <a:prstGeom prst="roundRect">
            <a:avLst/>
          </a:prstGeom>
          <a:solidFill>
            <a:srgbClr val="151F36"/>
          </a:solidFill>
          <a:ln w="12700">
            <a:solidFill>
              <a:srgbClr val="2A3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22960" y="1746504"/>
            <a:ext cx="512064" cy="512064"/>
          </a:xfrm>
          <a:prstGeom prst="ellipse">
            <a:avLst/>
          </a:pr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746504"/>
            <a:ext cx="512064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0B1020"/>
                </a:solidFill>
                <a:latin typeface="Noto Sans CJK SC"/>
              </a:rPr>
              <a:t>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17904" y="1737360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Noto Sans CJK SC"/>
              </a:rPr>
              <a:t>一行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2432304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B9C4D8"/>
                </a:solidFill>
                <a:latin typeface="Noto Sans CJK SC"/>
              </a:rPr>
              <a:t>长 ÷ 单位棱长</a:t>
            </a:r>
          </a:p>
        </p:txBody>
      </p:sp>
      <p:sp>
        <p:nvSpPr>
          <p:cNvPr id="12" name="Chevron 11"/>
          <p:cNvSpPr/>
          <p:nvPr/>
        </p:nvSpPr>
        <p:spPr>
          <a:xfrm>
            <a:off x="3182112" y="2176272"/>
            <a:ext cx="274320" cy="566928"/>
          </a:xfrm>
          <a:prstGeom prst="chevron">
            <a:avLst/>
          </a:prstGeom>
          <a:solidFill>
            <a:srgbClr val="3644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50392" y="2898648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69A8FF"/>
                </a:solidFill>
                <a:latin typeface="Noto Sans CJK SC"/>
              </a:rPr>
              <a:t>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02152" y="1508760"/>
            <a:ext cx="2514600" cy="1965960"/>
          </a:xfrm>
          <a:prstGeom prst="roundRect">
            <a:avLst/>
          </a:prstGeom>
          <a:solidFill>
            <a:srgbClr val="151F36"/>
          </a:solidFill>
          <a:ln w="12700">
            <a:solidFill>
              <a:srgbClr val="2A3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703320" y="1746504"/>
            <a:ext cx="512064" cy="512064"/>
          </a:xfrm>
          <a:prstGeom prst="ellipse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03320" y="1746504"/>
            <a:ext cx="512064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0B1020"/>
                </a:solidFill>
                <a:latin typeface="Noto Sans CJK SC"/>
              </a:rPr>
              <a:t>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8264" y="1737360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Noto Sans CJK SC"/>
              </a:rPr>
              <a:t>一层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30752" y="2432304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B9C4D8"/>
                </a:solidFill>
                <a:latin typeface="Noto Sans CJK SC"/>
              </a:rPr>
              <a:t>长 × 宽</a:t>
            </a:r>
          </a:p>
        </p:txBody>
      </p:sp>
      <p:sp>
        <p:nvSpPr>
          <p:cNvPr id="19" name="Chevron 18"/>
          <p:cNvSpPr/>
          <p:nvPr/>
        </p:nvSpPr>
        <p:spPr>
          <a:xfrm>
            <a:off x="6062472" y="2176272"/>
            <a:ext cx="274320" cy="566928"/>
          </a:xfrm>
          <a:prstGeom prst="chevron">
            <a:avLst/>
          </a:prstGeom>
          <a:solidFill>
            <a:srgbClr val="3644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730752" y="2898648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FFD166"/>
                </a:solidFill>
                <a:latin typeface="Noto Sans CJK SC"/>
              </a:rPr>
              <a:t>a × b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82512" y="1508760"/>
            <a:ext cx="2514600" cy="1965960"/>
          </a:xfrm>
          <a:prstGeom prst="roundRect">
            <a:avLst/>
          </a:prstGeom>
          <a:solidFill>
            <a:srgbClr val="151F36"/>
          </a:solidFill>
          <a:ln w="12700">
            <a:solidFill>
              <a:srgbClr val="2A3A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583679" y="1746504"/>
            <a:ext cx="512064" cy="5120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79" y="1746504"/>
            <a:ext cx="512064" cy="5120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0B1020"/>
                </a:solidFill>
                <a:latin typeface="Noto Sans CJK SC"/>
              </a:rPr>
              <a:t>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78623" y="1737360"/>
            <a:ext cx="1234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Noto Sans CJK SC"/>
              </a:rPr>
              <a:t>全部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11112" y="2432304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B9C4D8"/>
                </a:solidFill>
                <a:latin typeface="Noto Sans CJK SC"/>
              </a:rPr>
              <a:t>长 × 宽 × 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11112" y="2898648"/>
            <a:ext cx="20116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46E5B2"/>
                </a:solidFill>
                <a:latin typeface="Noto Sans CJK SC"/>
              </a:rPr>
              <a:t>a × b × 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18320" y="1609344"/>
            <a:ext cx="201168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7657"/>
                </a:solidFill>
                <a:latin typeface="Noto Sans CJK SC"/>
              </a:rPr>
              <a:t>每个方向能摆的个数相乘</a:t>
            </a:r>
          </a:p>
        </p:txBody>
      </p:sp>
      <p:sp>
        <p:nvSpPr>
          <p:cNvPr id="28" name="Freeform 27"/>
          <p:cNvSpPr/>
          <p:nvPr/>
        </p:nvSpPr>
        <p:spPr>
          <a:xfrm>
            <a:off x="9985248" y="2525938"/>
            <a:ext cx="875629" cy="217262"/>
          </a:xfrm>
          <a:custGeom>
            <a:avLst/>
            <a:gdLst/>
            <a:ahLst/>
            <a:cxnLst/>
            <a:rect l="l" t="t" r="r" b="b"/>
            <a:pathLst>
              <a:path w="875629" h="217262">
                <a:moveTo>
                  <a:pt x="0" y="217262"/>
                </a:moveTo>
                <a:lnTo>
                  <a:pt x="217261" y="0"/>
                </a:lnTo>
                <a:lnTo>
                  <a:pt x="875629" y="0"/>
                </a:lnTo>
                <a:lnTo>
                  <a:pt x="658368" y="217262"/>
                </a:lnTo>
                <a:close/>
              </a:path>
            </a:pathLst>
          </a:custGeom>
          <a:solidFill>
            <a:srgbClr val="FF9D88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10643616" y="2525938"/>
            <a:ext cx="217261" cy="875630"/>
          </a:xfrm>
          <a:custGeom>
            <a:avLst/>
            <a:gdLst/>
            <a:ahLst/>
            <a:cxnLst/>
            <a:rect l="l" t="t" r="r" b="b"/>
            <a:pathLst>
              <a:path w="217261" h="875630">
                <a:moveTo>
                  <a:pt x="0" y="217262"/>
                </a:moveTo>
                <a:lnTo>
                  <a:pt x="217261" y="0"/>
                </a:lnTo>
                <a:lnTo>
                  <a:pt x="217261" y="658368"/>
                </a:lnTo>
                <a:lnTo>
                  <a:pt x="0" y="875630"/>
                </a:lnTo>
                <a:close/>
              </a:path>
            </a:pathLst>
          </a:custGeom>
          <a:solidFill>
            <a:srgbClr val="D95135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985248" y="2743200"/>
            <a:ext cx="658368" cy="658368"/>
          </a:xfrm>
          <a:prstGeom prst="rect">
            <a:avLst/>
          </a:prstGeom>
          <a:solidFill>
            <a:srgbClr val="FF7657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621792" y="3986784"/>
            <a:ext cx="10945368" cy="0"/>
          </a:xfrm>
          <a:prstGeom prst="line">
            <a:avLst/>
          </a:prstGeom>
          <a:ln w="12700">
            <a:solidFill>
              <a:srgbClr val="2B385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1792" y="4315968"/>
            <a:ext cx="251460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B9C4D8"/>
                </a:solidFill>
                <a:latin typeface="Noto Sans CJK SC"/>
              </a:rPr>
              <a:t>长方体的体积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34640" y="4160520"/>
            <a:ext cx="4572000" cy="6583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900" b="1">
                <a:solidFill>
                  <a:srgbClr val="46E5B2"/>
                </a:solidFill>
                <a:latin typeface="Noto Sans CJK SC"/>
              </a:rPr>
              <a:t>V = a × b × 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834640" y="4892040"/>
            <a:ext cx="45720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8795AD"/>
                </a:solidFill>
                <a:latin typeface="Noto Sans CJK SC"/>
              </a:rPr>
              <a:t>体积    长    宽    高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909560" y="4343400"/>
            <a:ext cx="3611880" cy="1097280"/>
          </a:xfrm>
          <a:prstGeom prst="roundRect">
            <a:avLst/>
          </a:prstGeom>
          <a:solidFill>
            <a:srgbClr val="1B2A45"/>
          </a:solidFill>
          <a:ln w="12700">
            <a:solidFill>
              <a:srgbClr val="3143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138160" y="4498848"/>
            <a:ext cx="315468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D166"/>
                </a:solidFill>
                <a:latin typeface="Noto Sans CJK SC"/>
              </a:rPr>
              <a:t>前提：a、b、h 的单位必须统一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38160" y="4928616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C6D0E0"/>
                </a:solidFill>
                <a:latin typeface="Noto Sans CJK SC"/>
              </a:rPr>
              <a:t>结果使用立方单位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3627B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39" name="Oval 38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6E5B2"/>
                </a:solidFill>
                <a:latin typeface="Noto Sans CJK SC"/>
              </a:rPr>
              <a:t>SEE IT ANOTHER 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7223B"/>
                </a:solidFill>
                <a:latin typeface="Noto Sans CJK SC"/>
              </a:rPr>
              <a:t>换个角度：底面积 × 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417320"/>
            <a:ext cx="621792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115568" y="3858768"/>
            <a:ext cx="4023360" cy="393192"/>
          </a:xfrm>
          <a:custGeom>
            <a:avLst/>
            <a:gdLst/>
            <a:ahLst/>
            <a:cxnLst/>
            <a:rect l="l" t="t" r="r" b="b"/>
            <a:pathLst>
              <a:path w="4023360" h="393192">
                <a:moveTo>
                  <a:pt x="0" y="393192"/>
                </a:moveTo>
                <a:lnTo>
                  <a:pt x="484632" y="0"/>
                </a:lnTo>
                <a:lnTo>
                  <a:pt x="4023360" y="0"/>
                </a:lnTo>
                <a:lnTo>
                  <a:pt x="3538728" y="393192"/>
                </a:lnTo>
                <a:close/>
              </a:path>
            </a:pathLst>
          </a:custGeom>
          <a:solidFill>
            <a:srgbClr val="D8E8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212080" y="3867912"/>
            <a:ext cx="822960" cy="292608"/>
          </a:xfrm>
          <a:prstGeom prst="roundRect">
            <a:avLst/>
          </a:pr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12080" y="3867912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0B1020"/>
                </a:solidFill>
                <a:latin typeface="Noto Sans CJK SC"/>
              </a:rPr>
              <a:t>第 1 层</a:t>
            </a:r>
          </a:p>
        </p:txBody>
      </p:sp>
      <p:sp>
        <p:nvSpPr>
          <p:cNvPr id="11" name="Freeform 10"/>
          <p:cNvSpPr/>
          <p:nvPr/>
        </p:nvSpPr>
        <p:spPr>
          <a:xfrm>
            <a:off x="1115568" y="3291840"/>
            <a:ext cx="4023360" cy="393192"/>
          </a:xfrm>
          <a:custGeom>
            <a:avLst/>
            <a:gdLst/>
            <a:ahLst/>
            <a:cxnLst/>
            <a:rect l="l" t="t" r="r" b="b"/>
            <a:pathLst>
              <a:path w="4023360" h="393192">
                <a:moveTo>
                  <a:pt x="0" y="393192"/>
                </a:moveTo>
                <a:lnTo>
                  <a:pt x="484632" y="0"/>
                </a:lnTo>
                <a:lnTo>
                  <a:pt x="4023360" y="0"/>
                </a:lnTo>
                <a:lnTo>
                  <a:pt x="3538728" y="393192"/>
                </a:lnTo>
                <a:close/>
              </a:path>
            </a:pathLst>
          </a:custGeom>
          <a:solidFill>
            <a:srgbClr val="C7DF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212080" y="3300984"/>
            <a:ext cx="822960" cy="292608"/>
          </a:xfrm>
          <a:prstGeom prst="roundRect">
            <a:avLst/>
          </a:prstGeom>
          <a:solidFill>
            <a:srgbClr val="A99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12080" y="3300984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0B1020"/>
                </a:solidFill>
                <a:latin typeface="Noto Sans CJK SC"/>
              </a:rPr>
              <a:t>第 2 层</a:t>
            </a:r>
          </a:p>
        </p:txBody>
      </p:sp>
      <p:sp>
        <p:nvSpPr>
          <p:cNvPr id="14" name="Freeform 13"/>
          <p:cNvSpPr/>
          <p:nvPr/>
        </p:nvSpPr>
        <p:spPr>
          <a:xfrm>
            <a:off x="1115568" y="2724912"/>
            <a:ext cx="4023360" cy="393192"/>
          </a:xfrm>
          <a:custGeom>
            <a:avLst/>
            <a:gdLst/>
            <a:ahLst/>
            <a:cxnLst/>
            <a:rect l="l" t="t" r="r" b="b"/>
            <a:pathLst>
              <a:path w="4023360" h="393192">
                <a:moveTo>
                  <a:pt x="0" y="393192"/>
                </a:moveTo>
                <a:lnTo>
                  <a:pt x="484632" y="0"/>
                </a:lnTo>
                <a:lnTo>
                  <a:pt x="4023360" y="0"/>
                </a:lnTo>
                <a:lnTo>
                  <a:pt x="3538728" y="393192"/>
                </a:lnTo>
                <a:close/>
              </a:path>
            </a:pathLst>
          </a:custGeom>
          <a:solidFill>
            <a:srgbClr val="B3D3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212080" y="2734056"/>
            <a:ext cx="822960" cy="292608"/>
          </a:xfrm>
          <a:prstGeom prst="roundRect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12080" y="2734056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0B1020"/>
                </a:solidFill>
                <a:latin typeface="Noto Sans CJK SC"/>
              </a:rPr>
              <a:t>第 3 层</a:t>
            </a:r>
          </a:p>
        </p:txBody>
      </p:sp>
      <p:sp>
        <p:nvSpPr>
          <p:cNvPr id="17" name="Freeform 16"/>
          <p:cNvSpPr/>
          <p:nvPr/>
        </p:nvSpPr>
        <p:spPr>
          <a:xfrm>
            <a:off x="1115568" y="2157984"/>
            <a:ext cx="4023360" cy="393192"/>
          </a:xfrm>
          <a:custGeom>
            <a:avLst/>
            <a:gdLst/>
            <a:ahLst/>
            <a:cxnLst/>
            <a:rect l="l" t="t" r="r" b="b"/>
            <a:pathLst>
              <a:path w="4023360" h="393192">
                <a:moveTo>
                  <a:pt x="0" y="393192"/>
                </a:moveTo>
                <a:lnTo>
                  <a:pt x="484632" y="0"/>
                </a:lnTo>
                <a:lnTo>
                  <a:pt x="4023360" y="0"/>
                </a:lnTo>
                <a:lnTo>
                  <a:pt x="3538728" y="393192"/>
                </a:lnTo>
                <a:close/>
              </a:path>
            </a:pathLst>
          </a:custGeom>
          <a:solidFill>
            <a:srgbClr val="9DC6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212080" y="2167128"/>
            <a:ext cx="822960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12080" y="2167128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0B1020"/>
                </a:solidFill>
                <a:latin typeface="Noto Sans CJK SC"/>
              </a:rPr>
              <a:t>第 4 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1755648"/>
            <a:ext cx="310896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B95AA"/>
                </a:solidFill>
                <a:latin typeface="Noto Sans CJK SC"/>
              </a:rPr>
              <a:t>每一层的单位小方块数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2103120"/>
            <a:ext cx="2834640" cy="49377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69A8FF"/>
                </a:solidFill>
                <a:latin typeface="Noto Sans CJK SC"/>
              </a:rPr>
              <a:t>= 底面积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143000" y="4846320"/>
            <a:ext cx="3502152" cy="0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101852" y="4805172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604004" y="4805172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2528316" y="4690872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528316" y="4690872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底面积 S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5715000" y="2551176"/>
            <a:ext cx="0" cy="1691640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5673852" y="4201668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5673852" y="2510028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422392" y="3246120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422392" y="3246120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高 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42048" y="1572768"/>
            <a:ext cx="329184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B95AA"/>
                </a:solidFill>
                <a:latin typeface="Noto Sans CJK SC"/>
              </a:rPr>
              <a:t>所以，也可以写成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296912" y="2029967"/>
            <a:ext cx="4023360" cy="1216152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7242048" y="1965960"/>
            <a:ext cx="4023360" cy="1216152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242048" y="1965960"/>
            <a:ext cx="4023360" cy="12161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>
                <a:solidFill>
                  <a:srgbClr val="46E5B2"/>
                </a:solidFill>
                <a:latin typeface="Noto Sans CJK SC"/>
              </a:rPr>
              <a:t>V = S × 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242048" y="3401568"/>
            <a:ext cx="402336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17223B"/>
                </a:solidFill>
                <a:latin typeface="Noto Sans CJK SC"/>
              </a:rPr>
              <a:t>体积 = 底面积 × 高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242048" y="3950208"/>
            <a:ext cx="402336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69A8FF"/>
                </a:solidFill>
                <a:latin typeface="Noto Sans CJK SC"/>
              </a:rPr>
              <a:t>S = a × b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242048" y="4645152"/>
            <a:ext cx="4023360" cy="804672"/>
          </a:xfrm>
          <a:prstGeom prst="roundRect">
            <a:avLst/>
          </a:prstGeom>
          <a:solidFill>
            <a:srgbClr val="FFF4CD"/>
          </a:solidFill>
          <a:ln w="12700">
            <a:solidFill>
              <a:srgbClr val="FFD1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24927" y="4736592"/>
            <a:ext cx="36576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17223B"/>
                </a:solidFill>
                <a:latin typeface="Noto Sans CJK SC"/>
              </a:rPr>
              <a:t>层数就是沿“高”能摆多少个单位长度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8B95AA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41" name="Oval 40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6E5B2"/>
                </a:solidFill>
                <a:latin typeface="Noto Sans CJK SC"/>
              </a:rPr>
              <a:t>SPECIAL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7223B"/>
                </a:solidFill>
                <a:latin typeface="Noto Sans CJK SC"/>
              </a:rPr>
              <a:t>正方体：三个方向一样长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09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" y="1481328"/>
            <a:ext cx="5669280" cy="4526280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417320"/>
            <a:ext cx="5669280" cy="4526280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1353312" y="2124608"/>
            <a:ext cx="2493111" cy="618592"/>
          </a:xfrm>
          <a:custGeom>
            <a:avLst/>
            <a:gdLst/>
            <a:ahLst/>
            <a:cxnLst/>
            <a:rect l="l" t="t" r="r" b="b"/>
            <a:pathLst>
              <a:path w="2493111" h="618592">
                <a:moveTo>
                  <a:pt x="0" y="618592"/>
                </a:moveTo>
                <a:lnTo>
                  <a:pt x="618591" y="0"/>
                </a:lnTo>
                <a:lnTo>
                  <a:pt x="2493111" y="0"/>
                </a:lnTo>
                <a:lnTo>
                  <a:pt x="1874520" y="618592"/>
                </a:lnTo>
                <a:close/>
              </a:path>
            </a:pathLst>
          </a:custGeom>
          <a:solidFill>
            <a:srgbClr val="C5BA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3227832" y="2124608"/>
            <a:ext cx="618591" cy="2493112"/>
          </a:xfrm>
          <a:custGeom>
            <a:avLst/>
            <a:gdLst/>
            <a:ahLst/>
            <a:cxnLst/>
            <a:rect l="l" t="t" r="r" b="b"/>
            <a:pathLst>
              <a:path w="618591" h="2493112">
                <a:moveTo>
                  <a:pt x="0" y="618592"/>
                </a:moveTo>
                <a:lnTo>
                  <a:pt x="618591" y="0"/>
                </a:lnTo>
                <a:lnTo>
                  <a:pt x="618591" y="1874520"/>
                </a:lnTo>
                <a:lnTo>
                  <a:pt x="0" y="2493112"/>
                </a:lnTo>
                <a:close/>
              </a:path>
            </a:pathLst>
          </a:custGeom>
          <a:solidFill>
            <a:srgbClr val="7762D8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353312" y="2743200"/>
            <a:ext cx="1874519" cy="1874519"/>
          </a:xfrm>
          <a:prstGeom prst="rect">
            <a:avLst/>
          </a:prstGeom>
          <a:solidFill>
            <a:srgbClr val="A998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1335024" y="4901184"/>
            <a:ext cx="1874520" cy="0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1293876" y="4860036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3168396" y="4860036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906524" y="4745736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906524" y="4745736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a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3657600" y="2715768"/>
            <a:ext cx="0" cy="1874520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3616452" y="454914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3616452" y="267462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3374136" y="3511296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374136" y="3511296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a</a:t>
            </a:r>
          </a:p>
        </p:txBody>
      </p:sp>
      <p:cxnSp>
        <p:nvCxnSpPr>
          <p:cNvPr id="22" name="Connector 21"/>
          <p:cNvCxnSpPr/>
          <p:nvPr/>
        </p:nvCxnSpPr>
        <p:spPr>
          <a:xfrm flipV="1">
            <a:off x="1344168" y="1792224"/>
            <a:ext cx="621792" cy="630936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303020" y="2382012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924812" y="1751076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133856" y="1874519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133856" y="1874519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41648" y="2194560"/>
            <a:ext cx="169164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D5DCEC"/>
                </a:solidFill>
                <a:latin typeface="Noto Sans CJK SC"/>
              </a:rPr>
              <a:t>长 = 宽 = 高 = 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50208" y="2999232"/>
            <a:ext cx="19659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Noto Sans CJK SC"/>
              </a:rPr>
              <a:t>V = a × a × 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50208" y="3657600"/>
            <a:ext cx="1965960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b="1">
                <a:solidFill>
                  <a:srgbClr val="A998FF"/>
                </a:solidFill>
                <a:latin typeface="Noto Sans CJK SC"/>
              </a:rPr>
              <a:t>V = a³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950208" y="4343400"/>
            <a:ext cx="1965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A8B5CA"/>
                </a:solidFill>
                <a:latin typeface="Noto Sans CJK SC"/>
              </a:rPr>
              <a:t>读作：a 的立方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20840" y="1508760"/>
            <a:ext cx="320040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FF7657"/>
                </a:solidFill>
                <a:latin typeface="Noto Sans CJK SC"/>
              </a:rPr>
              <a:t>最常见的误会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720840" y="1965960"/>
            <a:ext cx="4800600" cy="1143000"/>
          </a:xfrm>
          <a:prstGeom prst="roundRect">
            <a:avLst/>
          </a:prstGeom>
          <a:solidFill>
            <a:srgbClr val="FFE8E1"/>
          </a:solidFill>
          <a:ln w="12700">
            <a:solidFill>
              <a:srgbClr val="FF76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949440" y="2112264"/>
            <a:ext cx="1645920" cy="5029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500" b="1">
                <a:solidFill>
                  <a:srgbClr val="FF7657"/>
                </a:solidFill>
                <a:latin typeface="Noto Sans CJK SC"/>
              </a:rPr>
              <a:t>a³ ≠ 3a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732520" y="2121408"/>
            <a:ext cx="23317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17223B"/>
                </a:solidFill>
                <a:latin typeface="Noto Sans CJK SC"/>
              </a:rPr>
              <a:t>“立方”是连乘 3 次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20840" y="3447288"/>
            <a:ext cx="237744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17223B"/>
                </a:solidFill>
                <a:latin typeface="Noto Sans CJK SC"/>
              </a:rPr>
              <a:t>例：a = 4 cm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20840" y="3858768"/>
            <a:ext cx="457200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17223B"/>
                </a:solidFill>
                <a:latin typeface="Noto Sans CJK SC"/>
              </a:rPr>
              <a:t>V = 4³ = 4 × 4 × 4 = </a:t>
            </a:r>
            <a:r>
              <a:rPr sz="2200" b="1">
                <a:solidFill>
                  <a:srgbClr val="46E5B2"/>
                </a:solidFill>
                <a:latin typeface="Noto Sans CJK SC"/>
              </a:rPr>
              <a:t>64 cm³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720840" y="4736592"/>
            <a:ext cx="4800600" cy="777240"/>
          </a:xfrm>
          <a:prstGeom prst="roundRect">
            <a:avLst/>
          </a:prstGeom>
          <a:solidFill>
            <a:srgbClr val="DDF9F0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903720" y="4818888"/>
            <a:ext cx="4434840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17223B"/>
                </a:solidFill>
                <a:latin typeface="Noto Sans CJK SC"/>
              </a:rPr>
              <a:t>快速口答：棱长 5 cm，体积是多少？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8B95AA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40" name="Oval 39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7657"/>
                </a:solidFill>
                <a:latin typeface="Noto Sans CJK SC"/>
              </a:rPr>
              <a:t>WORKED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FFFFF"/>
                </a:solidFill>
                <a:latin typeface="Noto Sans CJK SC"/>
              </a:rPr>
              <a:t>示范：一题走完整个思考链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417320"/>
            <a:ext cx="4663440" cy="4526280"/>
          </a:xfrm>
          <a:prstGeom prst="roundRect">
            <a:avLst/>
          </a:prstGeom>
          <a:solidFill>
            <a:srgbClr val="151F37"/>
          </a:solidFill>
          <a:ln w="12700">
            <a:solidFill>
              <a:srgbClr val="2B3B5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68680" y="1719072"/>
            <a:ext cx="822960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719072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储物箱</a:t>
            </a:r>
          </a:p>
        </p:txBody>
      </p:sp>
      <p:sp>
        <p:nvSpPr>
          <p:cNvPr id="10" name="Freeform 9"/>
          <p:cNvSpPr/>
          <p:nvPr/>
        </p:nvSpPr>
        <p:spPr>
          <a:xfrm>
            <a:off x="1115568" y="2532888"/>
            <a:ext cx="3090672" cy="530352"/>
          </a:xfrm>
          <a:custGeom>
            <a:avLst/>
            <a:gdLst/>
            <a:ahLst/>
            <a:cxnLst/>
            <a:rect l="l" t="t" r="r" b="b"/>
            <a:pathLst>
              <a:path w="3090672" h="530352">
                <a:moveTo>
                  <a:pt x="0" y="530352"/>
                </a:moveTo>
                <a:lnTo>
                  <a:pt x="530351" y="0"/>
                </a:lnTo>
                <a:lnTo>
                  <a:pt x="3090672" y="0"/>
                </a:lnTo>
                <a:lnTo>
                  <a:pt x="2560319" y="530352"/>
                </a:lnTo>
                <a:close/>
              </a:path>
            </a:pathLst>
          </a:custGeom>
          <a:solidFill>
            <a:srgbClr val="415F89"/>
          </a:solidFill>
          <a:ln w="12700">
            <a:solidFill>
              <a:srgbClr val="FF76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3675887" y="2532888"/>
            <a:ext cx="530353" cy="1901952"/>
          </a:xfrm>
          <a:custGeom>
            <a:avLst/>
            <a:gdLst/>
            <a:ahLst/>
            <a:cxnLst/>
            <a:rect l="l" t="t" r="r" b="b"/>
            <a:pathLst>
              <a:path w="530353" h="1901952">
                <a:moveTo>
                  <a:pt x="0" y="530352"/>
                </a:moveTo>
                <a:lnTo>
                  <a:pt x="530353" y="0"/>
                </a:lnTo>
                <a:lnTo>
                  <a:pt x="530353" y="1371599"/>
                </a:lnTo>
                <a:lnTo>
                  <a:pt x="0" y="1901952"/>
                </a:lnTo>
                <a:close/>
              </a:path>
            </a:pathLst>
          </a:custGeom>
          <a:solidFill>
            <a:srgbClr val="20304D"/>
          </a:solidFill>
          <a:ln w="12700">
            <a:solidFill>
              <a:srgbClr val="FF76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15568" y="3063240"/>
            <a:ext cx="2560320" cy="1371600"/>
          </a:xfrm>
          <a:prstGeom prst="rect">
            <a:avLst/>
          </a:prstGeom>
          <a:solidFill>
            <a:srgbClr val="283C60"/>
          </a:solidFill>
          <a:ln w="12700">
            <a:solidFill>
              <a:srgbClr val="FF76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1115568" y="4828032"/>
            <a:ext cx="2560319" cy="0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1074420" y="4786884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634739" y="4786884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029967" y="4672584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029967" y="4672584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8 dm</a:t>
            </a:r>
          </a:p>
        </p:txBody>
      </p:sp>
      <p:cxnSp>
        <p:nvCxnSpPr>
          <p:cNvPr id="18" name="Connector 17"/>
          <p:cNvCxnSpPr/>
          <p:nvPr/>
        </p:nvCxnSpPr>
        <p:spPr>
          <a:xfrm flipV="1">
            <a:off x="4041648" y="3054096"/>
            <a:ext cx="0" cy="1371600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000500" y="4384548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000500" y="3012948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3730752" y="3621024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730752" y="3621024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4 dm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1097280" y="2249424"/>
            <a:ext cx="530352" cy="521208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1056132" y="2729484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586484" y="2208276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68680" y="2359152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2359152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5 dm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68680" y="5184648"/>
            <a:ext cx="4114800" cy="5303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D7DFEC"/>
                </a:solidFill>
                <a:latin typeface="Noto Sans CJK SC"/>
              </a:rPr>
              <a:t>一个长方体储物箱，长 8 dm、
宽 5 dm、高 4 dm。它的体积是多少？</a:t>
            </a:r>
          </a:p>
        </p:txBody>
      </p:sp>
      <p:sp>
        <p:nvSpPr>
          <p:cNvPr id="29" name="Oval 28"/>
          <p:cNvSpPr/>
          <p:nvPr/>
        </p:nvSpPr>
        <p:spPr>
          <a:xfrm>
            <a:off x="5715000" y="1627632"/>
            <a:ext cx="475488" cy="475488"/>
          </a:xfrm>
          <a:prstGeom prst="ellipse">
            <a:avLst/>
          </a:pr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715000" y="1627632"/>
            <a:ext cx="475488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0B1020"/>
                </a:solidFill>
                <a:latin typeface="Noto Sans CJK SC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00800" y="1536192"/>
            <a:ext cx="11430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69A8FF"/>
                </a:solidFill>
                <a:latin typeface="Noto Sans CJK SC"/>
              </a:rPr>
              <a:t>看单位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35240" y="1536192"/>
            <a:ext cx="333756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CFD7E6"/>
                </a:solidFill>
                <a:latin typeface="Noto Sans CJK SC"/>
              </a:rPr>
              <a:t>dm、dm、dm → 已统一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5952744" y="2139696"/>
            <a:ext cx="0" cy="329184"/>
          </a:xfrm>
          <a:prstGeom prst="line">
            <a:avLst/>
          </a:prstGeom>
          <a:ln w="25400">
            <a:solidFill>
              <a:srgbClr val="3343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715000" y="2596896"/>
            <a:ext cx="475488" cy="475488"/>
          </a:xfrm>
          <a:prstGeom prst="ellipse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715000" y="2596896"/>
            <a:ext cx="475488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0B1020"/>
                </a:solidFill>
                <a:latin typeface="Noto Sans CJK SC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0" y="2505456"/>
            <a:ext cx="11430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D166"/>
                </a:solidFill>
                <a:latin typeface="Noto Sans CJK SC"/>
              </a:rPr>
              <a:t>选公式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35240" y="2505456"/>
            <a:ext cx="333756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FFFFFF"/>
                </a:solidFill>
                <a:latin typeface="Noto Sans CJK SC"/>
              </a:rPr>
              <a:t>V = a × b × h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5952744" y="3108960"/>
            <a:ext cx="0" cy="329184"/>
          </a:xfrm>
          <a:prstGeom prst="line">
            <a:avLst/>
          </a:prstGeom>
          <a:ln w="25400">
            <a:solidFill>
              <a:srgbClr val="3343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5715000" y="3566160"/>
            <a:ext cx="475488" cy="475488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715000" y="3566160"/>
            <a:ext cx="475488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0B1020"/>
                </a:solidFill>
                <a:latin typeface="Noto Sans CJK SC"/>
              </a:rPr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0" y="3474720"/>
            <a:ext cx="11430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46E5B2"/>
                </a:solidFill>
                <a:latin typeface="Noto Sans CJK SC"/>
              </a:rPr>
              <a:t>代入算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35240" y="3474720"/>
            <a:ext cx="333756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Noto Sans CJK SC"/>
              </a:rPr>
              <a:t>8 × 5 × 4 = 160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5952744" y="4078224"/>
            <a:ext cx="0" cy="329184"/>
          </a:xfrm>
          <a:prstGeom prst="line">
            <a:avLst/>
          </a:prstGeom>
          <a:ln w="25400">
            <a:solidFill>
              <a:srgbClr val="3343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5715000" y="4535424"/>
            <a:ext cx="475488" cy="475488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715000" y="4535424"/>
            <a:ext cx="475488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0B1020"/>
                </a:solidFill>
                <a:latin typeface="Noto Sans CJK SC"/>
              </a:rPr>
              <a:t>4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00800" y="4443984"/>
            <a:ext cx="114300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FF7657"/>
                </a:solidFill>
                <a:latin typeface="Noto Sans CJK SC"/>
              </a:rPr>
              <a:t>写答语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35240" y="4443984"/>
            <a:ext cx="333756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Noto Sans CJK SC"/>
              </a:rPr>
              <a:t>体积是 160 dm³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715000" y="5440680"/>
            <a:ext cx="5532120" cy="475488"/>
          </a:xfrm>
          <a:prstGeom prst="roundRect">
            <a:avLst/>
          </a:prstGeom>
          <a:solidFill>
            <a:srgbClr val="20314E"/>
          </a:solidFill>
          <a:ln w="12700">
            <a:solidFill>
              <a:srgbClr val="FF76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715000" y="5440680"/>
            <a:ext cx="553212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DDE5F2"/>
                </a:solidFill>
                <a:latin typeface="Noto Sans CJK SC"/>
              </a:rPr>
              <a:t>自检：数值合理吗？单位写成“立方”了吗？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3627B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51" name="Oval 50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6E5B2"/>
                </a:solidFill>
                <a:latin typeface="Noto Sans CJK SC"/>
              </a:rPr>
              <a:t>UNIT SCALE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7223B"/>
                </a:solidFill>
                <a:latin typeface="Noto Sans CJK SC"/>
              </a:rPr>
              <a:t>为什么相邻体积单位的进率是 1000？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417320"/>
            <a:ext cx="6400800" cy="4526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1005840" y="2103120"/>
            <a:ext cx="4617720" cy="685800"/>
          </a:xfrm>
          <a:custGeom>
            <a:avLst/>
            <a:gdLst/>
            <a:ahLst/>
            <a:cxnLst/>
            <a:rect l="l" t="t" r="r" b="b"/>
            <a:pathLst>
              <a:path w="4617720" h="685800">
                <a:moveTo>
                  <a:pt x="0" y="685800"/>
                </a:moveTo>
                <a:lnTo>
                  <a:pt x="685800" y="0"/>
                </a:lnTo>
                <a:lnTo>
                  <a:pt x="4617720" y="0"/>
                </a:lnTo>
                <a:lnTo>
                  <a:pt x="3931920" y="685800"/>
                </a:lnTo>
                <a:close/>
              </a:path>
            </a:pathLst>
          </a:custGeom>
          <a:solidFill>
            <a:srgbClr val="C4DC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4937760" y="2103120"/>
            <a:ext cx="685800" cy="2606040"/>
          </a:xfrm>
          <a:custGeom>
            <a:avLst/>
            <a:gdLst/>
            <a:ahLst/>
            <a:cxnLst/>
            <a:rect l="l" t="t" r="r" b="b"/>
            <a:pathLst>
              <a:path w="685800" h="2606040">
                <a:moveTo>
                  <a:pt x="0" y="685800"/>
                </a:moveTo>
                <a:lnTo>
                  <a:pt x="685800" y="0"/>
                </a:lnTo>
                <a:lnTo>
                  <a:pt x="685800" y="1920240"/>
                </a:lnTo>
                <a:lnTo>
                  <a:pt x="0" y="2606040"/>
                </a:lnTo>
                <a:close/>
              </a:path>
            </a:pathLst>
          </a:custGeom>
          <a:solidFill>
            <a:srgbClr val="8AB8F2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05840" y="2788920"/>
            <a:ext cx="3931920" cy="1920240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1399032" y="278892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1399032" y="2103120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1792224" y="278892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1792224" y="2103120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2185415" y="278892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2185415" y="2103120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2578608" y="278892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2578608" y="2103120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2971800" y="278892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2971800" y="2103120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3364991" y="278892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3364991" y="2103120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3758183" y="278892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3758183" y="2103120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151376" y="278892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4151376" y="2103120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4544568" y="278892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4544568" y="2103120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005840" y="2980944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4937760" y="2295144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1005840" y="3172968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 flipV="1">
            <a:off x="4937760" y="2487168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1005840" y="3364991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 flipV="1">
            <a:off x="4937760" y="2679191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1005840" y="3557015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 flipV="1">
            <a:off x="4937760" y="2871215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1005840" y="3749039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4937760" y="3063239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1005840" y="3941064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 flipV="1">
            <a:off x="4937760" y="3255264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1005840" y="4133087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 flipV="1">
            <a:off x="4937760" y="3447287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1005840" y="4325112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 flipV="1">
            <a:off x="4937760" y="3639312"/>
            <a:ext cx="685800" cy="68580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1005840" y="4517136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4937760" y="3831335"/>
            <a:ext cx="685800" cy="685801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1074420" y="2720339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5006340" y="2720339"/>
            <a:ext cx="0" cy="1920241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1143000" y="2651760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5074920" y="265176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1211580" y="2583179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5143500" y="2583179"/>
            <a:ext cx="0" cy="1920241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1280160" y="2514600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or 53"/>
          <p:cNvCxnSpPr/>
          <p:nvPr/>
        </p:nvCxnSpPr>
        <p:spPr>
          <a:xfrm>
            <a:off x="5212080" y="251460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54"/>
          <p:cNvCxnSpPr/>
          <p:nvPr/>
        </p:nvCxnSpPr>
        <p:spPr>
          <a:xfrm>
            <a:off x="1348740" y="2446020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5280660" y="244602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1417320" y="2377439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ctor 57"/>
          <p:cNvCxnSpPr/>
          <p:nvPr/>
        </p:nvCxnSpPr>
        <p:spPr>
          <a:xfrm>
            <a:off x="5349240" y="2377439"/>
            <a:ext cx="0" cy="1920241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1485900" y="2308860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5417820" y="230886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1554480" y="2240279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5486400" y="2240279"/>
            <a:ext cx="0" cy="1920241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1623060" y="2171700"/>
            <a:ext cx="3931920" cy="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5554980" y="2171700"/>
            <a:ext cx="0" cy="1920240"/>
          </a:xfrm>
          <a:prstGeom prst="line">
            <a:avLst/>
          </a:prstGeom>
          <a:ln w="8255">
            <a:solidFill>
              <a:srgbClr val="69A8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1005840" y="5102352"/>
            <a:ext cx="3931920" cy="0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Oval 65"/>
          <p:cNvSpPr/>
          <p:nvPr/>
        </p:nvSpPr>
        <p:spPr>
          <a:xfrm>
            <a:off x="964692" y="5061204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4896612" y="5061204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>
            <a:off x="2606040" y="4946904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2606040" y="4946904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10 cm</a:t>
            </a:r>
          </a:p>
        </p:txBody>
      </p:sp>
      <p:cxnSp>
        <p:nvCxnSpPr>
          <p:cNvPr id="70" name="Connector 69"/>
          <p:cNvCxnSpPr/>
          <p:nvPr/>
        </p:nvCxnSpPr>
        <p:spPr>
          <a:xfrm flipV="1">
            <a:off x="5422392" y="2761488"/>
            <a:ext cx="0" cy="1929384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5381244" y="4649724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5381244" y="272034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5065776" y="3657600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5065776" y="3657600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10 cm</a:t>
            </a:r>
          </a:p>
        </p:txBody>
      </p:sp>
      <p:cxnSp>
        <p:nvCxnSpPr>
          <p:cNvPr id="75" name="Connector 74"/>
          <p:cNvCxnSpPr/>
          <p:nvPr/>
        </p:nvCxnSpPr>
        <p:spPr>
          <a:xfrm flipV="1">
            <a:off x="978408" y="1810512"/>
            <a:ext cx="685800" cy="676656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Oval 75"/>
          <p:cNvSpPr/>
          <p:nvPr/>
        </p:nvSpPr>
        <p:spPr>
          <a:xfrm>
            <a:off x="937260" y="244602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1623060" y="1769364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ounded Rectangle 77"/>
          <p:cNvSpPr/>
          <p:nvPr/>
        </p:nvSpPr>
        <p:spPr>
          <a:xfrm>
            <a:off x="658368" y="1920240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58368" y="1920240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10 cm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130552" y="1828800"/>
            <a:ext cx="1645920" cy="4754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300" b="1">
                <a:solidFill>
                  <a:srgbClr val="69A8FF"/>
                </a:solidFill>
                <a:latin typeface="Noto Sans CJK SC"/>
              </a:rPr>
              <a:t>1 dm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130552" y="2267712"/>
            <a:ext cx="16459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8B95AA"/>
                </a:solidFill>
                <a:latin typeface="Noto Sans CJK SC"/>
              </a:rPr>
              <a:t>= 10 cm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315200" y="1600200"/>
            <a:ext cx="384048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17223B"/>
                </a:solidFill>
                <a:latin typeface="Noto Sans CJK SC"/>
              </a:rPr>
              <a:t>三个方向都放大 10 倍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315200" y="2103120"/>
            <a:ext cx="393192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300" b="1">
                <a:solidFill>
                  <a:srgbClr val="17223B"/>
                </a:solidFill>
                <a:latin typeface="Noto Sans CJK SC"/>
              </a:rPr>
              <a:t>10 × 10 × 10 = </a:t>
            </a:r>
            <a:r>
              <a:rPr sz="2800" b="1">
                <a:solidFill>
                  <a:srgbClr val="FF7657"/>
                </a:solidFill>
                <a:latin typeface="Noto Sans CJK SC"/>
              </a:rPr>
              <a:t>1000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7370064" y="2990088"/>
            <a:ext cx="4160520" cy="1078992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ounded Rectangle 84"/>
          <p:cNvSpPr/>
          <p:nvPr/>
        </p:nvSpPr>
        <p:spPr>
          <a:xfrm>
            <a:off x="7315200" y="2926080"/>
            <a:ext cx="4160520" cy="1078992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7315200" y="2926080"/>
            <a:ext cx="4160520" cy="10789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46E5B2"/>
                </a:solidFill>
                <a:latin typeface="Noto Sans CJK SC"/>
              </a:rPr>
              <a:t>1 dm³ = 1000 cm³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315200" y="4343400"/>
            <a:ext cx="15544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8B95AA"/>
                </a:solidFill>
                <a:latin typeface="Noto Sans CJK SC"/>
              </a:rPr>
              <a:t>相邻体积单位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8814816" y="4315968"/>
            <a:ext cx="1005840" cy="292608"/>
          </a:xfrm>
          <a:prstGeom prst="roundRect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814816" y="4315968"/>
            <a:ext cx="1005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0B1020"/>
                </a:solidFill>
                <a:latin typeface="Noto Sans CJK SC"/>
              </a:rPr>
              <a:t>× 1000 →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9930384" y="4325112"/>
            <a:ext cx="150876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17223B"/>
                </a:solidFill>
                <a:latin typeface="Noto Sans CJK SC"/>
              </a:rPr>
              <a:t>大单位化小单位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8814816" y="4828032"/>
            <a:ext cx="1005840" cy="292608"/>
          </a:xfrm>
          <a:prstGeom prst="roundRect">
            <a:avLst/>
          </a:pr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814816" y="4828032"/>
            <a:ext cx="10058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← ÷ 1000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930384" y="4837176"/>
            <a:ext cx="150876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17223B"/>
                </a:solidFill>
                <a:latin typeface="Noto Sans CJK SC"/>
              </a:rPr>
              <a:t>小单位化大单位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8B95AA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95" name="Oval 94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6E5B2"/>
                </a:solidFill>
                <a:latin typeface="Noto Sans CJK SC"/>
              </a:rPr>
              <a:t>ERROR 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7223B"/>
                </a:solidFill>
                <a:latin typeface="Noto Sans CJK SC"/>
              </a:rPr>
              <a:t>侦错实验室：这三份答案哪里出了问题？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" y="1600200"/>
            <a:ext cx="3493008" cy="4325112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536192"/>
            <a:ext cx="3493008" cy="4325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22960" y="1810512"/>
            <a:ext cx="566928" cy="566928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1810512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0B1020"/>
                </a:solidFill>
                <a:latin typeface="Noto Sans CJK SC"/>
              </a:rPr>
              <a:t>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52928" y="1901952"/>
            <a:ext cx="841248" cy="292608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52928" y="1901952"/>
            <a:ext cx="84124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找 BUG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9536" y="2670048"/>
            <a:ext cx="2907792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17223B"/>
                </a:solidFill>
                <a:latin typeface="Noto Sans CJK SC"/>
              </a:rPr>
              <a:t>6 × 4 × 3 = 72 cm²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78408" y="3611880"/>
            <a:ext cx="2651760" cy="0"/>
          </a:xfrm>
          <a:prstGeom prst="line">
            <a:avLst/>
          </a:prstGeom>
          <a:ln w="12700">
            <a:solidFill>
              <a:srgbClr val="D9DFE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978408" y="3931920"/>
            <a:ext cx="1325880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78408" y="3931920"/>
            <a:ext cx="13258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0B1020"/>
                </a:solidFill>
                <a:latin typeface="Noto Sans CJK SC"/>
              </a:rPr>
              <a:t>单位写错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8408" y="4416552"/>
            <a:ext cx="267004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7223B"/>
                </a:solidFill>
                <a:latin typeface="Noto Sans CJK SC"/>
              </a:rPr>
              <a:t>结果应为 72 cm³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08" y="528523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46E5B2"/>
                </a:solidFill>
                <a:latin typeface="Noto Sans CJK SC"/>
              </a:rPr>
              <a:t>✓ 修正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89704" y="1600200"/>
            <a:ext cx="3493008" cy="4325112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434840" y="1536192"/>
            <a:ext cx="3493008" cy="4325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690872" y="1810512"/>
            <a:ext cx="566928" cy="566928"/>
          </a:xfrm>
          <a:prstGeom prst="ellipse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90872" y="1810512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0B1020"/>
                </a:solidFill>
                <a:latin typeface="Noto Sans CJK SC"/>
              </a:rPr>
              <a:t>B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20840" y="1901952"/>
            <a:ext cx="841248" cy="292608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20840" y="1901952"/>
            <a:ext cx="84124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找 BUG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27448" y="2670048"/>
            <a:ext cx="2907792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17223B"/>
                </a:solidFill>
                <a:latin typeface="Noto Sans CJK SC"/>
              </a:rPr>
              <a:t>4³ = 4 × 3 = 12 cm³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4846320" y="3611880"/>
            <a:ext cx="2651760" cy="0"/>
          </a:xfrm>
          <a:prstGeom prst="line">
            <a:avLst/>
          </a:prstGeom>
          <a:ln w="12700">
            <a:solidFill>
              <a:srgbClr val="D9DFE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4846320" y="3931920"/>
            <a:ext cx="1325880" cy="292608"/>
          </a:xfrm>
          <a:prstGeom prst="roundRect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846320" y="3931920"/>
            <a:ext cx="13258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0B1020"/>
                </a:solidFill>
                <a:latin typeface="Noto Sans CJK SC"/>
              </a:rPr>
              <a:t>立方含义错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46320" y="4416552"/>
            <a:ext cx="267004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7223B"/>
                </a:solidFill>
                <a:latin typeface="Noto Sans CJK SC"/>
              </a:rPr>
              <a:t>4³ = 4 × 4 × 4 = 64 cm³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46320" y="528523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46E5B2"/>
                </a:solidFill>
                <a:latin typeface="Noto Sans CJK SC"/>
              </a:rPr>
              <a:t>✓ 修正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357616" y="1600200"/>
            <a:ext cx="3493008" cy="4325112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302752" y="1536192"/>
            <a:ext cx="3493008" cy="4325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558784" y="1810512"/>
            <a:ext cx="566928" cy="566928"/>
          </a:xfrm>
          <a:prstGeom prst="ellipse">
            <a:avLst/>
          </a:pr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58784" y="1810512"/>
            <a:ext cx="566928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0B1020"/>
                </a:solidFill>
                <a:latin typeface="Noto Sans CJK SC"/>
              </a:rPr>
              <a:t>C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588752" y="1901952"/>
            <a:ext cx="841248" cy="292608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588752" y="1901952"/>
            <a:ext cx="84124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找 BUG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95360" y="2670048"/>
            <a:ext cx="2907792" cy="7132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>
                <a:solidFill>
                  <a:srgbClr val="17223B"/>
                </a:solidFill>
                <a:latin typeface="Noto Sans CJK SC"/>
              </a:rPr>
              <a:t>2 m × 30 cm × 4 cm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8714232" y="3611880"/>
            <a:ext cx="2651760" cy="0"/>
          </a:xfrm>
          <a:prstGeom prst="line">
            <a:avLst/>
          </a:prstGeom>
          <a:ln w="12700">
            <a:solidFill>
              <a:srgbClr val="D9DFE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8714232" y="3931920"/>
            <a:ext cx="1325880" cy="292608"/>
          </a:xfrm>
          <a:prstGeom prst="roundRect">
            <a:avLst/>
          </a:pr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714232" y="3931920"/>
            <a:ext cx="13258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单位未统一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714232" y="4416552"/>
            <a:ext cx="2670048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7223B"/>
                </a:solidFill>
                <a:latin typeface="Noto Sans CJK SC"/>
              </a:rPr>
              <a:t>先把 2 m 化成 200 cm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14232" y="528523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46E5B2"/>
                </a:solidFill>
                <a:latin typeface="Noto Sans CJK SC"/>
              </a:rPr>
              <a:t>✓ 修正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6928" y="6071616"/>
            <a:ext cx="1101852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0B1020"/>
                </a:solidFill>
                <a:latin typeface="Noto Sans CJK SC"/>
              </a:rPr>
              <a:t>三步自检：① 单位统一了吗？  ② 公式含义对吗？  ③ 结果是立方单位吗？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8B95AA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45" name="Oval 44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6E5B2"/>
                </a:solidFill>
                <a:latin typeface="Noto Sans CJK SC"/>
              </a:rPr>
              <a:t>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FFFFF"/>
                </a:solidFill>
                <a:latin typeface="Noto Sans CJK SC"/>
              </a:rPr>
              <a:t>三阶练习：你能走到哪一级？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6656" y="1664208"/>
            <a:ext cx="3429000" cy="4297680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1792" y="1600200"/>
            <a:ext cx="3429000" cy="4297680"/>
          </a:xfrm>
          <a:prstGeom prst="roundRect">
            <a:avLst/>
          </a:prstGeom>
          <a:solidFill>
            <a:srgbClr val="151F37"/>
          </a:solidFill>
          <a:ln w="12700">
            <a:solidFill>
              <a:srgbClr val="2E3B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77824" y="1874519"/>
            <a:ext cx="1024128" cy="292608"/>
          </a:xfrm>
          <a:prstGeom prst="roundRect">
            <a:avLst/>
          </a:pr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7824" y="1874519"/>
            <a:ext cx="102412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0B1020"/>
                </a:solidFill>
                <a:latin typeface="Noto Sans CJK SC"/>
              </a:rPr>
              <a:t>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" y="2331720"/>
            <a:ext cx="278892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FFFFF"/>
                </a:solidFill>
                <a:latin typeface="Noto Sans CJK SC"/>
              </a:rPr>
              <a:t>会计算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" y="2962656"/>
            <a:ext cx="285292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D2DAE8"/>
                </a:solidFill>
                <a:latin typeface="Noto Sans CJK SC"/>
              </a:rPr>
              <a:t>长 7 cm、宽 5 cm、
高 4 cm，求体积。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96112" y="4160520"/>
            <a:ext cx="2852927" cy="0"/>
          </a:xfrm>
          <a:prstGeom prst="line">
            <a:avLst/>
          </a:prstGeom>
          <a:ln w="12700">
            <a:solidFill>
              <a:srgbClr val="33415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77824" y="434340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8694AA"/>
                </a:solidFill>
                <a:latin typeface="Noto Sans CJK SC"/>
              </a:rPr>
              <a:t>写出思考过程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77824" y="4864608"/>
            <a:ext cx="2871215" cy="0"/>
          </a:xfrm>
          <a:prstGeom prst="line">
            <a:avLst/>
          </a:prstGeom>
          <a:ln w="12700">
            <a:solidFill>
              <a:srgbClr val="3B486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77824" y="5276088"/>
            <a:ext cx="2871215" cy="0"/>
          </a:xfrm>
          <a:prstGeom prst="line">
            <a:avLst/>
          </a:prstGeom>
          <a:ln w="12700">
            <a:solidFill>
              <a:srgbClr val="3B486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14400" y="5532120"/>
            <a:ext cx="278892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9677F"/>
                </a:solidFill>
                <a:latin typeface="Noto Sans CJK SC"/>
              </a:rPr>
              <a:t>完成后画一颗自信星 ★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98847" y="1664208"/>
            <a:ext cx="3429000" cy="4297680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443983" y="1600200"/>
            <a:ext cx="3429000" cy="4297680"/>
          </a:xfrm>
          <a:prstGeom prst="roundRect">
            <a:avLst/>
          </a:prstGeom>
          <a:solidFill>
            <a:srgbClr val="151F37"/>
          </a:solidFill>
          <a:ln w="12700">
            <a:solidFill>
              <a:srgbClr val="2E3B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700016" y="1874519"/>
            <a:ext cx="1024128" cy="292608"/>
          </a:xfrm>
          <a:prstGeom prst="roundRect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00016" y="1874519"/>
            <a:ext cx="102412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0B1020"/>
                </a:solidFill>
                <a:latin typeface="Noto Sans CJK SC"/>
              </a:rPr>
              <a:t>LEVEL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00016" y="2331720"/>
            <a:ext cx="278892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FFFFF"/>
                </a:solidFill>
                <a:latin typeface="Noto Sans CJK SC"/>
              </a:rPr>
              <a:t>会逆推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00016" y="2962656"/>
            <a:ext cx="285292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D2DAE8"/>
                </a:solidFill>
                <a:latin typeface="Noto Sans CJK SC"/>
              </a:rPr>
              <a:t>V = 96 cm³，长 8 cm、
宽 4 cm，求高。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4718303" y="4160520"/>
            <a:ext cx="2852928" cy="0"/>
          </a:xfrm>
          <a:prstGeom prst="line">
            <a:avLst/>
          </a:prstGeom>
          <a:ln w="12700">
            <a:solidFill>
              <a:srgbClr val="33415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700016" y="434340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8694AA"/>
                </a:solidFill>
                <a:latin typeface="Noto Sans CJK SC"/>
              </a:rPr>
              <a:t>写出思考过程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4700016" y="4864608"/>
            <a:ext cx="2871215" cy="0"/>
          </a:xfrm>
          <a:prstGeom prst="line">
            <a:avLst/>
          </a:prstGeom>
          <a:ln w="12700">
            <a:solidFill>
              <a:srgbClr val="3B486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4700016" y="5276088"/>
            <a:ext cx="2871215" cy="0"/>
          </a:xfrm>
          <a:prstGeom prst="line">
            <a:avLst/>
          </a:prstGeom>
          <a:ln w="12700">
            <a:solidFill>
              <a:srgbClr val="3B486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736592" y="5532120"/>
            <a:ext cx="278892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9677F"/>
                </a:solidFill>
                <a:latin typeface="Noto Sans CJK SC"/>
              </a:rPr>
              <a:t>完成后画一颗自信星 ★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321040" y="1664208"/>
            <a:ext cx="3429000" cy="4297680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8266175" y="1600200"/>
            <a:ext cx="3429000" cy="4297680"/>
          </a:xfrm>
          <a:prstGeom prst="roundRect">
            <a:avLst/>
          </a:prstGeom>
          <a:solidFill>
            <a:srgbClr val="151F37"/>
          </a:solidFill>
          <a:ln w="12700">
            <a:solidFill>
              <a:srgbClr val="2E3B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8522207" y="1874519"/>
            <a:ext cx="102412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522207" y="1874519"/>
            <a:ext cx="102412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0B1020"/>
                </a:solidFill>
                <a:latin typeface="Noto Sans CJK SC"/>
              </a:rPr>
              <a:t>LEVEL 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22207" y="2331720"/>
            <a:ext cx="2788920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FFFFF"/>
                </a:solidFill>
                <a:latin typeface="Noto Sans CJK SC"/>
              </a:rPr>
              <a:t>会换算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22207" y="2962656"/>
            <a:ext cx="2852928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D2DAE8"/>
                </a:solidFill>
                <a:latin typeface="Noto Sans CJK SC"/>
              </a:rPr>
              <a:t>3 dm³ =（     ）cm³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8540496" y="4160520"/>
            <a:ext cx="2852928" cy="0"/>
          </a:xfrm>
          <a:prstGeom prst="line">
            <a:avLst/>
          </a:prstGeom>
          <a:ln w="12700">
            <a:solidFill>
              <a:srgbClr val="33415A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8522207" y="4343400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8694AA"/>
                </a:solidFill>
                <a:latin typeface="Noto Sans CJK SC"/>
              </a:rPr>
              <a:t>写出思考过程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8522207" y="4864608"/>
            <a:ext cx="2871217" cy="0"/>
          </a:xfrm>
          <a:prstGeom prst="line">
            <a:avLst/>
          </a:prstGeom>
          <a:ln w="12700">
            <a:solidFill>
              <a:srgbClr val="3B486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8522207" y="5276088"/>
            <a:ext cx="2871217" cy="0"/>
          </a:xfrm>
          <a:prstGeom prst="line">
            <a:avLst/>
          </a:prstGeom>
          <a:ln w="12700">
            <a:solidFill>
              <a:srgbClr val="3B486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558784" y="5532120"/>
            <a:ext cx="278892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9677F"/>
                </a:solidFill>
                <a:latin typeface="Noto Sans CJK SC"/>
              </a:rPr>
              <a:t>完成后画一颗自信星 ★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1792" y="6108192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46E5B2"/>
                </a:solidFill>
                <a:latin typeface="Noto Sans CJK SC"/>
              </a:rPr>
              <a:t>完成后，用“单位—公式—计算—答语”四步自检。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3627B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42" name="Oval 41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46E5B2"/>
                </a:solidFill>
                <a:latin typeface="Noto Sans CJK SC"/>
              </a:rPr>
              <a:t>DESIGN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17223B"/>
                </a:solidFill>
                <a:latin typeface="Noto Sans CJK SC"/>
              </a:rPr>
              <a:t>设计一只刚好达标的种植箱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14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" y="1481328"/>
            <a:ext cx="4617720" cy="4590288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417320"/>
            <a:ext cx="4617720" cy="4590288"/>
          </a:xfrm>
          <a:prstGeom prst="round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68680" y="1719072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1719072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任务单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212848"/>
            <a:ext cx="347472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C5CFDF"/>
                </a:solidFill>
                <a:latin typeface="Noto Sans CJK SC"/>
              </a:rPr>
              <a:t>学校需要一只体积为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2578608"/>
            <a:ext cx="3108960" cy="5943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46E5B2"/>
                </a:solidFill>
                <a:latin typeface="Noto Sans CJK SC"/>
              </a:rPr>
              <a:t>72 dm³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163824"/>
            <a:ext cx="3474720" cy="3200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C5CFDF"/>
                </a:solidFill>
                <a:latin typeface="Noto Sans CJK SC"/>
              </a:rPr>
              <a:t>的长方体种植箱。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3703320"/>
            <a:ext cx="182880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A6B4C9"/>
                </a:solidFill>
                <a:latin typeface="Noto Sans CJK SC"/>
              </a:rPr>
              <a:t>底面已经确定：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069080"/>
            <a:ext cx="3246120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FFFFFF"/>
                </a:solidFill>
                <a:latin typeface="Noto Sans CJK SC"/>
              </a:rPr>
              <a:t>长 6 dm · 宽 4 dm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8680" y="4709160"/>
            <a:ext cx="3986784" cy="841248"/>
          </a:xfrm>
          <a:prstGeom prst="roundRect">
            <a:avLst/>
          </a:prstGeom>
          <a:solidFill>
            <a:srgbClr val="1F304D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8680" y="4709160"/>
            <a:ext cx="3986784" cy="8412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46E5B2"/>
                </a:solidFill>
                <a:latin typeface="Noto Sans CJK SC"/>
              </a:rPr>
              <a:t>请确定：高应该是多少？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532120" y="1417320"/>
            <a:ext cx="6016752" cy="45902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DF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6053328" y="2404872"/>
            <a:ext cx="3538728" cy="566928"/>
          </a:xfrm>
          <a:custGeom>
            <a:avLst/>
            <a:gdLst/>
            <a:ahLst/>
            <a:cxnLst/>
            <a:rect l="l" t="t" r="r" b="b"/>
            <a:pathLst>
              <a:path w="3538728" h="566928">
                <a:moveTo>
                  <a:pt x="0" y="566928"/>
                </a:moveTo>
                <a:lnTo>
                  <a:pt x="566928" y="0"/>
                </a:lnTo>
                <a:lnTo>
                  <a:pt x="3538728" y="0"/>
                </a:lnTo>
                <a:lnTo>
                  <a:pt x="2971800" y="566928"/>
                </a:lnTo>
                <a:close/>
              </a:path>
            </a:pathLst>
          </a:custGeom>
          <a:solidFill>
            <a:srgbClr val="C3DD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025128" y="2404872"/>
            <a:ext cx="566928" cy="2048256"/>
          </a:xfrm>
          <a:custGeom>
            <a:avLst/>
            <a:gdLst/>
            <a:ahLst/>
            <a:cxnLst/>
            <a:rect l="l" t="t" r="r" b="b"/>
            <a:pathLst>
              <a:path w="566928" h="2048256">
                <a:moveTo>
                  <a:pt x="0" y="566928"/>
                </a:moveTo>
                <a:lnTo>
                  <a:pt x="566928" y="0"/>
                </a:lnTo>
                <a:lnTo>
                  <a:pt x="566928" y="1481328"/>
                </a:lnTo>
                <a:lnTo>
                  <a:pt x="0" y="2048256"/>
                </a:lnTo>
                <a:close/>
              </a:path>
            </a:pathLst>
          </a:custGeom>
          <a:solidFill>
            <a:srgbClr val="8DB9F2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053328" y="2971800"/>
            <a:ext cx="2971800" cy="1481328"/>
          </a:xfrm>
          <a:prstGeom prst="rect">
            <a:avLst/>
          </a:prstGeom>
          <a:solidFill>
            <a:srgbClr val="E5F0FF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6053328" y="4846320"/>
            <a:ext cx="2962656" cy="0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012180" y="4805172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974836" y="4805172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7168896" y="4690872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168896" y="4690872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6 dm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6035040" y="2103120"/>
            <a:ext cx="557784" cy="566928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5993892" y="2628900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551676" y="2061972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715000" y="2221992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715000" y="2221992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4 dm</a:t>
            </a:r>
          </a:p>
        </p:txBody>
      </p:sp>
      <p:cxnSp>
        <p:nvCxnSpPr>
          <p:cNvPr id="32" name="Connector 31"/>
          <p:cNvCxnSpPr/>
          <p:nvPr/>
        </p:nvCxnSpPr>
        <p:spPr>
          <a:xfrm flipV="1">
            <a:off x="9427464" y="2962656"/>
            <a:ext cx="0" cy="1481328"/>
          </a:xfrm>
          <a:prstGeom prst="line">
            <a:avLst/>
          </a:prstGeom>
          <a:ln w="25400">
            <a:solidFill>
              <a:srgbClr val="FF76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9386316" y="4402836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9386316" y="2921508"/>
            <a:ext cx="82296" cy="82296"/>
          </a:xfrm>
          <a:prstGeom prst="ellipse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9125712" y="3511296"/>
            <a:ext cx="749808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125712" y="3511296"/>
            <a:ext cx="749808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Noto Sans CJK SC"/>
              </a:rPr>
              <a:t>? dm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10928" y="1965960"/>
            <a:ext cx="123444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F7657"/>
                </a:solidFill>
                <a:latin typeface="Noto Sans CJK SC"/>
              </a:rPr>
              <a:t>约束条件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710928" y="2395728"/>
            <a:ext cx="132588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1">
                <a:solidFill>
                  <a:srgbClr val="17223B"/>
                </a:solidFill>
                <a:latin typeface="Noto Sans CJK SC"/>
              </a:rPr>
              <a:t>底面不变
体积刚好
写出理由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9674352" y="3813048"/>
            <a:ext cx="1463040" cy="0"/>
          </a:xfrm>
          <a:prstGeom prst="line">
            <a:avLst/>
          </a:prstGeom>
          <a:ln w="12700">
            <a:solidFill>
              <a:srgbClr val="D9DF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710928" y="406908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8B95AA"/>
                </a:solidFill>
                <a:latin typeface="Noto Sans CJK SC"/>
              </a:rPr>
              <a:t>表达模板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10928" y="4416552"/>
            <a:ext cx="141732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17223B"/>
                </a:solidFill>
                <a:latin typeface="Noto Sans CJK SC"/>
              </a:rPr>
              <a:t>因为 ______，
所以高是 ______。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528048" y="5394960"/>
            <a:ext cx="1783080" cy="292608"/>
          </a:xfrm>
          <a:prstGeom prst="roundRect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528048" y="5394960"/>
            <a:ext cx="17830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b="1">
                <a:solidFill>
                  <a:srgbClr val="0B1020"/>
                </a:solidFill>
                <a:latin typeface="Noto Sans CJK SC"/>
              </a:rPr>
              <a:t>答：高 = ____ dm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8B95AA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45" name="Oval 44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D9DF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50292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886968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271016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655064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2039112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242316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2807208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3191256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3575304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959352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434340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727448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5111496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5495544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879592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26364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6647688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031736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7415783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7799831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818388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8567928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8951976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9336024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9720072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1010412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0488168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10872216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11256264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1640312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12024360" y="0"/>
            <a:ext cx="0" cy="685800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 33"/>
          <p:cNvCxnSpPr/>
          <p:nvPr/>
        </p:nvCxnSpPr>
        <p:spPr>
          <a:xfrm>
            <a:off x="0" y="274320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or 34"/>
          <p:cNvCxnSpPr/>
          <p:nvPr/>
        </p:nvCxnSpPr>
        <p:spPr>
          <a:xfrm>
            <a:off x="0" y="658368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0" y="1042415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0" y="1426464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0" y="1810512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0" y="2194560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0" y="2578608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0" y="2962656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0" y="3346703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0" y="3730752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0" y="4114800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0" y="4498848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0" y="4882896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0" y="5266944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0" y="5650992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0" y="6035040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0" y="6419088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0" y="6803136"/>
            <a:ext cx="12191695" cy="0"/>
          </a:xfrm>
          <a:prstGeom prst="line">
            <a:avLst/>
          </a:prstGeom>
          <a:ln w="4445"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66928" y="338328"/>
            <a:ext cx="219456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D166"/>
                </a:solidFill>
                <a:latin typeface="Noto Sans CJK SC"/>
              </a:rPr>
              <a:t>EXIT TICKET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30936"/>
            <a:ext cx="1078992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FFFFF"/>
                </a:solidFill>
                <a:latin typeface="Noto Sans CJK SC"/>
              </a:rPr>
              <a:t>把今天的“空间公式”带走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1109960" y="384048"/>
            <a:ext cx="521207" cy="292608"/>
          </a:xfrm>
          <a:prstGeom prst="roundRect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1109960" y="384048"/>
            <a:ext cx="521207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15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21792" y="1444752"/>
            <a:ext cx="6446520" cy="4507992"/>
          </a:xfrm>
          <a:prstGeom prst="roundRect">
            <a:avLst/>
          </a:prstGeom>
          <a:solidFill>
            <a:srgbClr val="141F36"/>
          </a:solidFill>
          <a:ln w="12700">
            <a:solidFill>
              <a:srgbClr val="2D3A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2688" y="1719072"/>
            <a:ext cx="219456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46E5B2"/>
                </a:solidFill>
                <a:latin typeface="Noto Sans CJK SC"/>
              </a:rPr>
              <a:t>一张知识地图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932688" y="2331720"/>
            <a:ext cx="1828800" cy="868680"/>
          </a:xfrm>
          <a:prstGeom prst="roundRect">
            <a:avLst/>
          </a:prstGeom>
          <a:solidFill>
            <a:srgbClr val="1D2C48"/>
          </a:solidFill>
          <a:ln w="12700">
            <a:solidFill>
              <a:srgbClr val="46E5B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69848" y="2423160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46E5B2"/>
                </a:solidFill>
                <a:latin typeface="Noto Sans CJK SC"/>
              </a:rPr>
              <a:t>体积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42416" y="2743200"/>
            <a:ext cx="1609344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所占空间的大小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3438144" y="2331720"/>
            <a:ext cx="2304288" cy="868680"/>
          </a:xfrm>
          <a:prstGeom prst="roundRect">
            <a:avLst/>
          </a:prstGeom>
          <a:solidFill>
            <a:srgbClr val="1D2C48"/>
          </a:solidFill>
          <a:ln w="12700">
            <a:solidFill>
              <a:srgbClr val="69A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575303" y="2423160"/>
            <a:ext cx="2029968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69A8FF"/>
                </a:solidFill>
                <a:latin typeface="Noto Sans CJK SC"/>
              </a:rPr>
              <a:t>单位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547872" y="2743200"/>
            <a:ext cx="2084832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cm³ · dm³ · m³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932688" y="3685032"/>
            <a:ext cx="2331720" cy="868680"/>
          </a:xfrm>
          <a:prstGeom prst="roundRect">
            <a:avLst/>
          </a:prstGeom>
          <a:solidFill>
            <a:srgbClr val="1D2C48"/>
          </a:solidFill>
          <a:ln w="12700">
            <a:solidFill>
              <a:srgbClr val="FFD1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1069848" y="3776472"/>
            <a:ext cx="20574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D166"/>
                </a:solidFill>
                <a:latin typeface="Noto Sans CJK SC"/>
              </a:rPr>
              <a:t>长方体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42416" y="4096512"/>
            <a:ext cx="211226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V = a × b × h = Sh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3776472" y="3685032"/>
            <a:ext cx="1965960" cy="868680"/>
          </a:xfrm>
          <a:prstGeom prst="roundRect">
            <a:avLst/>
          </a:prstGeom>
          <a:solidFill>
            <a:srgbClr val="1D2C48"/>
          </a:solidFill>
          <a:ln w="12700">
            <a:solidFill>
              <a:srgbClr val="A998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913632" y="3776472"/>
            <a:ext cx="1691639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A998FF"/>
                </a:solidFill>
                <a:latin typeface="Noto Sans CJK SC"/>
              </a:rPr>
              <a:t>正方体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886200" y="4096512"/>
            <a:ext cx="1746504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V = a³</a:t>
            </a:r>
          </a:p>
        </p:txBody>
      </p:sp>
      <p:cxnSp>
        <p:nvCxnSpPr>
          <p:cNvPr id="70" name="Connector 69"/>
          <p:cNvCxnSpPr/>
          <p:nvPr/>
        </p:nvCxnSpPr>
        <p:spPr>
          <a:xfrm>
            <a:off x="2944368" y="2788920"/>
            <a:ext cx="484632" cy="0"/>
          </a:xfrm>
          <a:prstGeom prst="line">
            <a:avLst/>
          </a:prstGeom>
          <a:ln w="25400">
            <a:solidFill>
              <a:srgbClr val="5362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70"/>
          <p:cNvCxnSpPr/>
          <p:nvPr/>
        </p:nvCxnSpPr>
        <p:spPr>
          <a:xfrm>
            <a:off x="1847088" y="3200400"/>
            <a:ext cx="0" cy="475487"/>
          </a:xfrm>
          <a:prstGeom prst="line">
            <a:avLst/>
          </a:prstGeom>
          <a:ln w="25400">
            <a:solidFill>
              <a:srgbClr val="5362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4608576" y="3200400"/>
            <a:ext cx="0" cy="475487"/>
          </a:xfrm>
          <a:prstGeom prst="line">
            <a:avLst/>
          </a:prstGeom>
          <a:ln w="25400">
            <a:solidFill>
              <a:srgbClr val="5362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72"/>
          <p:cNvSpPr/>
          <p:nvPr/>
        </p:nvSpPr>
        <p:spPr>
          <a:xfrm>
            <a:off x="7388352" y="1444752"/>
            <a:ext cx="4178808" cy="4507992"/>
          </a:xfrm>
          <a:prstGeom prst="round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ounded Rectangle 73"/>
          <p:cNvSpPr/>
          <p:nvPr/>
        </p:nvSpPr>
        <p:spPr>
          <a:xfrm>
            <a:off x="7699248" y="1737360"/>
            <a:ext cx="1234440" cy="292608"/>
          </a:xfrm>
          <a:prstGeom prst="roundRect">
            <a:avLst/>
          </a:prstGeom>
          <a:solidFill>
            <a:srgbClr val="FF76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699248" y="1737360"/>
            <a:ext cx="123444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FFFFFF"/>
                </a:solidFill>
                <a:latin typeface="Noto Sans CJK SC"/>
              </a:rPr>
              <a:t>30 秒出口票</a:t>
            </a:r>
          </a:p>
        </p:txBody>
      </p:sp>
      <p:sp>
        <p:nvSpPr>
          <p:cNvPr id="76" name="Oval 75"/>
          <p:cNvSpPr/>
          <p:nvPr/>
        </p:nvSpPr>
        <p:spPr>
          <a:xfrm>
            <a:off x="7699248" y="2331720"/>
            <a:ext cx="438912" cy="438912"/>
          </a:xfrm>
          <a:prstGeom prst="ellipse">
            <a:avLst/>
          </a:prstGeom>
          <a:solidFill>
            <a:srgbClr val="69A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699248" y="2331720"/>
            <a:ext cx="438912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1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339327" y="2313432"/>
            <a:ext cx="2788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7223B"/>
                </a:solidFill>
                <a:latin typeface="Noto Sans CJK SC"/>
              </a:rPr>
              <a:t>长方体体积公式是什么？</a:t>
            </a:r>
          </a:p>
        </p:txBody>
      </p:sp>
      <p:cxnSp>
        <p:nvCxnSpPr>
          <p:cNvPr id="79" name="Connector 78"/>
          <p:cNvCxnSpPr/>
          <p:nvPr/>
        </p:nvCxnSpPr>
        <p:spPr>
          <a:xfrm>
            <a:off x="8339327" y="2898648"/>
            <a:ext cx="2724913" cy="0"/>
          </a:xfrm>
          <a:prstGeom prst="line">
            <a:avLst/>
          </a:prstGeom>
          <a:ln w="12700">
            <a:solidFill>
              <a:srgbClr val="D9DF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Oval 79"/>
          <p:cNvSpPr/>
          <p:nvPr/>
        </p:nvSpPr>
        <p:spPr>
          <a:xfrm>
            <a:off x="7699248" y="3264408"/>
            <a:ext cx="438912" cy="438912"/>
          </a:xfrm>
          <a:prstGeom prst="ellipse">
            <a:avLst/>
          </a:prstGeom>
          <a:solidFill>
            <a:srgbClr val="FFD1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699248" y="3264408"/>
            <a:ext cx="438912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339327" y="3246120"/>
            <a:ext cx="2788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7223B"/>
                </a:solidFill>
                <a:latin typeface="Noto Sans CJK SC"/>
              </a:rPr>
              <a:t>棱长 3 cm 的正方体，体积？</a:t>
            </a:r>
          </a:p>
        </p:txBody>
      </p:sp>
      <p:cxnSp>
        <p:nvCxnSpPr>
          <p:cNvPr id="83" name="Connector 82"/>
          <p:cNvCxnSpPr/>
          <p:nvPr/>
        </p:nvCxnSpPr>
        <p:spPr>
          <a:xfrm>
            <a:off x="8339327" y="3831335"/>
            <a:ext cx="2724913" cy="0"/>
          </a:xfrm>
          <a:prstGeom prst="line">
            <a:avLst/>
          </a:prstGeom>
          <a:ln w="12700">
            <a:solidFill>
              <a:srgbClr val="D9DF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Oval 83"/>
          <p:cNvSpPr/>
          <p:nvPr/>
        </p:nvSpPr>
        <p:spPr>
          <a:xfrm>
            <a:off x="7699248" y="4197096"/>
            <a:ext cx="438912" cy="438912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699248" y="4197096"/>
            <a:ext cx="438912" cy="43891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1">
                <a:solidFill>
                  <a:srgbClr val="0B1020"/>
                </a:solidFill>
                <a:latin typeface="Noto Sans CJK SC"/>
              </a:rPr>
              <a:t>3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339327" y="4178808"/>
            <a:ext cx="278892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17223B"/>
                </a:solidFill>
                <a:latin typeface="Noto Sans CJK SC"/>
              </a:rPr>
              <a:t>计算前最先检查什么？</a:t>
            </a:r>
          </a:p>
        </p:txBody>
      </p:sp>
      <p:cxnSp>
        <p:nvCxnSpPr>
          <p:cNvPr id="87" name="Connector 86"/>
          <p:cNvCxnSpPr/>
          <p:nvPr/>
        </p:nvCxnSpPr>
        <p:spPr>
          <a:xfrm>
            <a:off x="8339327" y="4764024"/>
            <a:ext cx="2724913" cy="0"/>
          </a:xfrm>
          <a:prstGeom prst="line">
            <a:avLst/>
          </a:prstGeom>
          <a:ln w="12700">
            <a:solidFill>
              <a:srgbClr val="D9DF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7699248" y="5257800"/>
            <a:ext cx="347472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8B95AA"/>
                </a:solidFill>
                <a:latin typeface="Noto Sans CJK SC"/>
              </a:rPr>
              <a:t>答案：V=abh；27cm³；先检查长度单位是否统一。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58368" y="6181344"/>
            <a:ext cx="6400800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FFD166"/>
                </a:solidFill>
                <a:latin typeface="Noto Sans CJK SC"/>
              </a:rPr>
              <a:t>会推理，比会背公式更重要。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388352" y="6181344"/>
            <a:ext cx="4178808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9AA8BD"/>
                </a:solidFill>
                <a:latin typeface="Noto Sans CJK SC"/>
              </a:rPr>
              <a:t>下一站：体积与容积的联系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66928" y="6510528"/>
            <a:ext cx="4114800" cy="16459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0">
                <a:solidFill>
                  <a:srgbClr val="53627B"/>
                </a:solidFill>
                <a:latin typeface="Noto Sans CJK SC"/>
              </a:rPr>
              <a:t>五年级数学 · 长方体和正方体的体积</a:t>
            </a:r>
          </a:p>
        </p:txBody>
      </p:sp>
      <p:sp>
        <p:nvSpPr>
          <p:cNvPr id="92" name="Oval 91"/>
          <p:cNvSpPr/>
          <p:nvPr/>
        </p:nvSpPr>
        <p:spPr>
          <a:xfrm>
            <a:off x="912571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29030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45489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61948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78408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94867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011326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027785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044244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0607040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0771632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0936224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1100816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1265408" y="6537960"/>
            <a:ext cx="54864" cy="54864"/>
          </a:xfrm>
          <a:prstGeom prst="ellipse">
            <a:avLst/>
          </a:prstGeom>
          <a:solidFill>
            <a:srgbClr val="31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430000" y="6537960"/>
            <a:ext cx="54864" cy="54864"/>
          </a:xfrm>
          <a:prstGeom prst="ellipse">
            <a:avLst/>
          </a:prstGeom>
          <a:solidFill>
            <a:srgbClr val="46E5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把空间装进公式｜长方体和正方体的体积</dc:title>
  <dc:subject>五年级数学精品课件</dc:subject>
  <dc:creator>秋旻智能工作系统</dc:creator>
  <cp:keywords>五年级, 数学, 体积, 长方体, 正方体, 原生PPT</cp:keywords>
  <dc:description>由一句话需求自动完成知识点选择、教学结构推理与原生PPT视觉设计。</dc:description>
  <cp:lastModifiedBy>秋旻智能工作系统</cp:lastModifiedBy>
  <cp:revision>1</cp:revision>
  <dcterms:created xsi:type="dcterms:W3CDTF">2013-01-27T09:14:16Z</dcterms:created>
  <dcterms:modified xsi:type="dcterms:W3CDTF">2013-01-27T09:15:58Z</dcterms:modified>
  <cp:category/>
</cp:coreProperties>
</file>