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讲者提示：本报告不是单项技术清单，而是用‘能量如何被转换、热量如何被带走、裕度如何被分配、证据如何被关闭’四条主线串联前沿技术。主画面给出共同语言；每页备注补充专家层讨论。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专家延伸：‘系统能力’不是泛化口号。它要求在同一任务剖面上联合约束净推力、抽功、冷源温度、畸变、瞬态裕度、寿命消耗与维修成本。任何技术收益都必须经过安装损失、质量、冷却抽气、传动/电气损失和控制裕度的逐级兑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证据口径：E4/E3/E2/E1/H 是本报告内部阅读标签，不等同正式 TRL。对厂商宣称的燃油、噪声或推力收益，正文使用‘公开目标/声明’字样；对 NASA 概念研究使用‘概念潜力’；对本报告未来判断使用‘假设’并配反证条件。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基础：风扇不是‘前置压气机’的简单放大；其主要任务是高效率地给大质量流量较小速度增量。专家：发动机匹配由多转子功率平衡、喷口流量特性和部件特性图共同决定。站位编号遵循常见 SAE/NASA 习惯，但不同公司内部定义可能略有差异。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T–s 图用于建立方向感，不代表实际发动机的完整开口循环。真实效率必须包含进气/尾喷总压损失、部件多变效率、冷却气混合、泄漏、机械效率和安装效应。对于专家评审，应把每个‘压比/温度收益’拆成熵产生项并追踪到任务燃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TSFC 只在相同推力、飞行状态和安装边界下可直接比较；BPR/OPR/T4 是设计变量或表征量，不是最终价值。对工业燃机应以热效率、比功、排放、可用率和启停特性替换推力指标，但‘部件—系统—生命周期’的层级不变。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Breguet 关系用于局部敏感性，而非直接承诺。固定航程下燃油节省取决于初末重量比；新技术若增加发动机/短舱重量，收益会被部分抵消。推荐内部所有收益表至少包含：基准发动机、设计点、任务剖面、安装模型、退化状态和不确定区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推荐建立统一的能量—火用账本：燃料低位热值输入；压气机/涡轮/风扇功；冷却气、引气和附件功；电机/变流器效率；燃油和空气热沉；喷流与安装损失。火用分析能区分‘能量还在但品质不足’与真正的能量损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理想关系 η=1−r_p^{−(γ−1)/γ} 只说明压比方向，不包含有限最高温度。真实循环存在最优 OPR；当压气机出口温度逼近材料/燃烧约束，继续增压可能增加冷却和压气功并降低净收益。小核心机还放大叶尖间隙相对尺寸与表面粗糙度效应。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公式假设单股不可压、无压强推力且同一来流；真实双流涡扇需分别计算核心/旁通喷流并考虑短舱阻力。比推力降低虽改善推进效率，却扩大流道和迎风面积。开放式风扇把部分短舱损失换成声学、完整性和安装耦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修正量用于剔除进口温压对相似参数的影响。喘振裕度定义在各公司可能不同，应明确是压比裕度、流量裕度还是复合定义。电机在瞬态给/取功可改变转子加速度与工作线，但会引入电气故障、热负荷和控制认证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全景图刻意不按‘部件清单’组织。每项技术同时触碰多条主线，例如 CMC 既提高温度能力，也减少冷却流，进而影响压气机匹配和排放；电气化既可提供推进功，也可做转子瞬态管理。真正的组合优化应以共同闸门为边界条件。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齿轮箱的技术价值不只是减速，而是解除风扇与低压涡轮的转速妥协。评审应关心全包线啮合损失、润滑热负荷、齿轮微点蚀/弯曲疲劳、扭转模态、失油场景和碎片包容。公开效率数字多为飞机/发动机代际对比，不能直接当作齿轮本体贡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开放式风扇的效率逻辑与大直径低盘面载荷一致，但消除了传统短舱的声学屏蔽和叶片包容。‘20%’在引用页面中指推进效率目标，不能改写为整机燃油降低 20%。系统评审需把机体遮蔽、非均匀来流、叶排相互作用与逃生/地面安全纳入。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这页故意同时呈现技术目标和项目状态，提醒团队区分‘路线图’与‘完成证据’。缩小核心机并不自动提高热效率；必须通过高效小流量压气机、低冷却惩罚的高压涡轮、紧凑燃烧室和更强功率抽取共同兑现。lbm/s 数值来自公开 KPP。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前沿压气机的关键不是把设计点再抬高零点几个百分点，而是让效率在畸变、抽功、退化和制造散差下仍可用。推荐把高保真 CFD、低阶特性图、台架测量不确定度和控制 Monte Carlo 放在同一概率框架中。整体叶盘也会改变损伤容限与修理策略。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专家延伸：CMC 设计不能沿用金属的单一安全系数。需考虑纤维架构、基体裂纹、界面滑移、EBC 残余应力、环境退蚀、CMAS 和多轴热机械疲劳。寿命证据应从 coupon—subelement—component—engine 分层，并保留批次与修理后的统计分布。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冷却流不是局部免费资源：它先被压气机做功，再绕过燃烧和部分膨胀，并在涡轮中混合产生损失。应在循环模型中逐股追踪压力、温度和掺混位置。主动间隙控制的价值依赖热瞬态模型与结构变形不确定度，不能只看稳态间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NOx 主要受高温区停留时间影响；贫油策略降低峰温，但靠近熄火极限并可能触发热声耦合。燃料性质会改变雾化、点火和熄火。专家验证矩阵应同时扫描入口温压、空燃比、分级、燃料性质、动态压力、排放和出口温度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增材的关键是将设计许可建立在‘受控过程产生的材料’上，而非传统意义的均质材料牌号。需要工艺签名、见证件、在线监测、CT/POD、表面状态与HIP/热处理闭环。任何参数更新都可能构成构型变更并触发再验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DOE 数据为氢/汽油低位热值对比，液氢约 8 MJ/L；航煤数值来自 ICAO 典型 Jet A-1。表中体积值用于量级直觉。SAF 的尾气 CO2 与航煤相近，减排来自全生命周期碳循环；不同原料与工艺差异很大。氢燃烧不排 CO2，但并非自动零气候影响。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热管理应按瞬态网络求解而非稳态热平衡。关键状态包括燃油入口温度、油温、部件热容、换热器污堵、外界温度/高度与连续任务时序。第三涵道的价值之一是提供低温大流量热沉，但会改变喷流与阻力。热功率容量应像推力一样有包线和降额逻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自适应循环的价值来自任务可变性：战斗机需兼顾亚声速航程、高比推力和高热负荷。公开百分比来自 GE，属于厂商声明。技术评审应索要基准发动机、任务定义、模式转换时间、可变机构故障状态和热管理边界。第三流不是免费推力，也可能主要作为热沉与阻力管理通道。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双转子电机可在加速时给高压轴补功、在巡航抽功、在不同轴间转移功率，从而改变压气机工作线。系统设计应定义各模式的因果路径和故障隔离。电机功率密度必须按包含变流器、冷却、线缆、保护与结构的系统级计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BLI 摄入边界层可降低飞机尾迹中的动能损失，但风扇面对畸变会出现效率、稳定性、噪声和强迫响应问题。STARC-ABL 的 7–12% 是概念研究潜力，不等于已飞行验证。验证应同时测量机体阻力、入口总压/旋流、风扇功和净推进功。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PGC 理论上通过接近定容/爆轰过程提高可用功，但系统收益高度依赖喷注压损、热负荷、出口非均匀、涡轮适配和测量定义。NASA 明确指出严酷环境与时空非均匀使总压测量困难。建议把 RDE 作为探索组合，先用可重复质量平均压力增益和耦合涡轮效率做淘汰门。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数字主线首先是配置管理问题，其次才是算法问题。每个数据点必须能追溯到硬件序列号、软件版本、传感器校准、工况和模型版本。模型更新应保留先验、测量噪声和模型形式误差，避免用数据把错误物理‘拟合正确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对安全关键控制，优先使用物理模型、集合/Kalman 估计、约束优化和可解释异常逻辑。机器学习可用于残差建模和特征提取，但必须提供域外检测、置信区间和回退。PHM 的成功标准不是离线精度，而是提前量、误报/漏报成本和维护决策收益。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横向表用于识别架构方向，不应用来得出排名。不同项目的基准代际、任务、推力级、安装边界与成熟度不同。UltraFan 当前公开页面提供 2023 演示与 2026 计划；HyTEC 页面状态与此前合同计划并列展示，避免把历史目标误当现状。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相对位置基于公开证据，不替代内部 TRL/MRL/CRL 评估。高成熟度也可能有高产业风险，例如服役中的新架构仍可能暴露耐久问题。建议将技术成熟度、制造成熟度、集成成熟度和认证成熟度分开打分，并记录置信度。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这张表将技术映射到任务族，避免追逐单一‘前沿标签’。工业燃机与航空发动机共享热端、燃烧和数字技术，但对重量/尺寸、启停、排放和可用率的权重不同。内部架构研究应至少保留两条竞争方案，直到安装和生命周期证据足以淘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路线图以证据成熟为主线：部件—相关环境子系统—核心机—整机/飞行—制造/维修—机队。每个阶段都应有进入/退出准则和独立的测量不确定度。年份用于讨论节奏，不能替代团队项目计划。高风险路线应通过低成本淘汰门持续保留期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假设不是预测准确率竞赛，而是投资治理工具。建议每季度更新证据：热/电任务需求、开式风扇声学/完整性、EBC 寿命散差、数字孪生维护决策收益。若反证触发，应缩减或重构投入，而不是继续用更远的时间表解释。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70/20/10 是建议的期权结构，不是预算命令。‘兑现’项目应能在 24–36 个月产生可进入产品的证据；‘选项’项目用于避免架构过早锁死；‘探索’项目必须有低成本、明确的淘汰门。资源分配应按团队战略、现有能力和客户任务调整。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五个实验的目标不是产出最好看的点，而是收敛决策不确定度。P10 指收益分布的低分位示例，具体阈值应由项目风险偏好定义。每个实验在开跑前冻结基准、测量不确定度、模型版本、进入/退出准则和失败后的知识保留方式。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建议把九项指标固定到每次架构评审模板。每个指标至少记录：名义值、P10/P50/P90 或置信区间、基准、任务点、退化状态、主要模型/试验证据、责任人和下一证据门。若某项暂不可量化，应明确为开放风险而非填空。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来源页中的标题已设置为可点击超链接。引用仅支持其直接陈述；本报告推论页明确标注‘推论’，并给出反证条件。部分页面在 2026 年发生项目状态更新，因此报告同时保留原目标与当前状态描述。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来源页中的标题已设置为可点击超链接。引用仅支持其直接陈述；本报告推论页明确标注‘推论’，并给出反证条件。部分页面在 2026 年发生项目状态更新，因此报告同时保留原目标与当前状态描述。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100">
                <a:latin typeface="Noto Sans CJK SC"/>
              </a:rPr>
              <a:t>建议会后形成一个 90 天架构预研：冻结任务族与基准，保留两条竞争架构，建立统一能量/热/质量/寿命账本，并为五个最小实验定义进入/退出准则。不要先选技术再寻找应用；先明确稀缺能力和最大不确定性。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grc.nasa.gov/www/k-12/BGP/turbfan.html" TargetMode="External"/><Relationship Id="rId3" Type="http://schemas.openxmlformats.org/officeDocument/2006/relationships/hyperlink" Target="https://www.grc.nasa.gov/www/k-12/airplane/sfc.html" TargetMode="External"/><Relationship Id="rId4" Type="http://schemas.openxmlformats.org/officeDocument/2006/relationships/hyperlink" Target="https://ntrs.nasa.gov/api/citations/20240010537/downloads/Paper_ICAS%20HyTEC%20Overview%20September%202024.pdf" TargetMode="External"/><Relationship Id="rId5" Type="http://schemas.openxmlformats.org/officeDocument/2006/relationships/hyperlink" Target="https://www.nasa.gov/news-release/nasa-awards-turbofan-engine-core-technology-demonstration-contract/" TargetMode="External"/><Relationship Id="rId6" Type="http://schemas.openxmlformats.org/officeDocument/2006/relationships/hyperlink" Target="https://www.nasa.gov/directorates/armd/hytec-technical-portfolio/" TargetMode="External"/><Relationship Id="rId7" Type="http://schemas.openxmlformats.org/officeDocument/2006/relationships/hyperlink" Target="https://www.rtx.com/en/prattwhitney/products/commercial-engines/gtf" TargetMode="External"/><Relationship Id="rId8" Type="http://schemas.openxmlformats.org/officeDocument/2006/relationships/hyperlink" Target="https://www.cfmaeroengines.com/rise/engine-architecture" TargetMode="External"/><Relationship Id="rId9" Type="http://schemas.openxmlformats.org/officeDocument/2006/relationships/hyperlink" Target="https://www.rolls-royce.com/innovation/ultrafan.aspx" TargetMode="External"/><Relationship Id="rId10" Type="http://schemas.openxmlformats.org/officeDocument/2006/relationships/hyperlink" Target="https://www.geaerospace.com/news/articles/product-technology/ges-next-gen-xa100-fighter-jet-engine-passes-its-last-big-test" TargetMode="External"/><Relationship Id="rId11" Type="http://schemas.openxmlformats.org/officeDocument/2006/relationships/hyperlink" Target="https://ntrs.nasa.gov/citations/20240013496" TargetMode="External"/><Relationship Id="rId12" Type="http://schemas.openxmlformats.org/officeDocument/2006/relationships/hyperlink" Target="https://ntrs.nasa.gov/citations/20190026568" TargetMode="External"/><Relationship Id="rId13" Type="http://schemas.openxmlformats.org/officeDocument/2006/relationships/hyperlink" Target="https://www.geaerospace.com/news/articles/manufacturing/manufacturing-milestone-30000-additive-fuel-nozzles" TargetMode="External"/><Relationship Id="rId14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icao.int/environmental-protection/SAF/Documents/SAF%20User%20Guide%20Edition%20II.pdf" TargetMode="External"/><Relationship Id="rId3" Type="http://schemas.openxmlformats.org/officeDocument/2006/relationships/hyperlink" Target="https://www.energy.gov/cmei/fuels/hydrogen-storage" TargetMode="External"/><Relationship Id="rId4" Type="http://schemas.openxmlformats.org/officeDocument/2006/relationships/hyperlink" Target="https://www.nasa.gov/eap-technology/teem/" TargetMode="External"/><Relationship Id="rId5" Type="http://schemas.openxmlformats.org/officeDocument/2006/relationships/hyperlink" Target="https://www.nasa.gov/eap-aircraft-concepts/starc-abl/" TargetMode="External"/><Relationship Id="rId6" Type="http://schemas.openxmlformats.org/officeDocument/2006/relationships/hyperlink" Target="https://ntrs.nasa.gov/api/citations/20230008544/downloads/AIAA%20Aviation%20NASA%20RDE%20Overview_V1.pdf" TargetMode="External"/><Relationship Id="rId7" Type="http://schemas.openxmlformats.org/officeDocument/2006/relationships/hyperlink" Target="https://ntrs.nasa.gov/archive/nasa/casi.ntrs.nasa.gov/20190030506.pdf" TargetMode="External"/><Relationship Id="rId8" Type="http://schemas.openxmlformats.org/officeDocument/2006/relationships/hyperlink" Target="https://www.nasa.gov/eap-aircraft-concepts/aircraft-configurations/" TargetMode="External"/><Relationship Id="rId9" Type="http://schemas.openxmlformats.org/officeDocument/2006/relationships/hyperlink" Target="https://www.rolls-royce.com/innovation/digital/digital-twin.aspx" TargetMode="External"/><Relationship Id="rId10" Type="http://schemas.openxmlformats.org/officeDocument/2006/relationships/hyperlink" Target="https://ntrs.nasa.gov/citations/20260004592" TargetMode="External"/><Relationship Id="rId11" Type="http://schemas.openxmlformats.org/officeDocument/2006/relationships/hyperlink" Target="https://ntrs.nasa.gov/archive/nasa/casi.ntrs.nasa.gov/20100004825.pdf" TargetMode="External"/><Relationship Id="rId12" Type="http://schemas.openxmlformats.org/officeDocument/2006/relationships/hyperlink" Target="https://www.geaerospace.com/news/press-releases/ge-aerospace-completes-next-series-testing-optimize-adaptive-engine-future-combat" TargetMode="External"/><Relationship Id="rId13" Type="http://schemas.openxmlformats.org/officeDocument/2006/relationships/hyperlink" Target="https://www.nasa.gov/directorates/armd/aavp/hytec/" TargetMode="External"/><Relationship Id="rId14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5943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FRONTIER TURBINE ENGINE TECHNOLOGY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859536"/>
            <a:ext cx="6126480" cy="1389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>
                <a:solidFill>
                  <a:srgbClr val="EEF5F7"/>
                </a:solidFill>
                <a:latin typeface="Noto Sans CJK SC"/>
              </a:rPr>
              <a:t>前沿涡轮发动机</a:t>
            </a:r>
            <a:br/>
            <a:r>
              <a:rPr sz="3900" b="1">
                <a:solidFill>
                  <a:srgbClr val="EEF5F7"/>
                </a:solidFill>
                <a:latin typeface="Noto Sans CJK SC"/>
              </a:rPr>
              <a:t>技术分析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2432304"/>
            <a:ext cx="5989320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9FB2BC"/>
                </a:solidFill>
                <a:latin typeface="Noto Sans CJK SC"/>
              </a:rPr>
              <a:t>从高效核心机，走向“推力 × 电功率 × 热沉 × 数据”的一体化推进系统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3255264"/>
            <a:ext cx="1115568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0352" y="3257092"/>
            <a:ext cx="1115568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工程师普及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83080" y="3255264"/>
            <a:ext cx="1115568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83080" y="3257092"/>
            <a:ext cx="1115568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专家深挖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35808" y="3255264"/>
            <a:ext cx="1115568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35808" y="3257092"/>
            <a:ext cx="1115568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路线推演</a:t>
            </a:r>
          </a:p>
        </p:txBody>
      </p:sp>
      <p:sp>
        <p:nvSpPr>
          <p:cNvPr id="11" name="Editable schematic nacelle"/>
          <p:cNvSpPr/>
          <p:nvPr/>
        </p:nvSpPr>
        <p:spPr>
          <a:xfrm>
            <a:off x="6629400" y="1225296"/>
            <a:ext cx="4983480" cy="1901952"/>
          </a:xfrm>
          <a:prstGeom prst="roundRect">
            <a:avLst/>
          </a:prstGeom>
          <a:solidFill>
            <a:srgbClr val="152433"/>
          </a:solidFill>
          <a:ln w="1270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12280" y="1261872"/>
            <a:ext cx="1828800" cy="1828800"/>
          </a:xfrm>
          <a:prstGeom prst="ellipse">
            <a:avLst/>
          </a:prstGeom>
          <a:solidFill>
            <a:srgbClr val="0E293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7726679" y="2176272"/>
            <a:ext cx="676657" cy="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7726679" y="2176272"/>
            <a:ext cx="586002" cy="338328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7726679" y="2176272"/>
            <a:ext cx="338328" cy="58600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726679" y="2176272"/>
            <a:ext cx="0" cy="676656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>
            <a:off x="7388352" y="2176272"/>
            <a:ext cx="338327" cy="58600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7140678" y="2176272"/>
            <a:ext cx="586001" cy="338328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>
            <a:off x="7050023" y="2176272"/>
            <a:ext cx="676656" cy="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 flipV="1">
            <a:off x="7140678" y="1837944"/>
            <a:ext cx="586001" cy="338328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H="1" flipV="1">
            <a:off x="7388351" y="1590270"/>
            <a:ext cx="338328" cy="586002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7726679" y="1499616"/>
            <a:ext cx="0" cy="676656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7726679" y="1590270"/>
            <a:ext cx="338328" cy="586002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7726679" y="1837943"/>
            <a:ext cx="586002" cy="338329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7626096" y="2075688"/>
            <a:ext cx="201168" cy="201168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708392" y="1814169"/>
            <a:ext cx="611642" cy="724204"/>
          </a:xfrm>
          <a:prstGeom prst="rect">
            <a:avLst/>
          </a:prstGeom>
          <a:solidFill>
            <a:srgbClr val="568DFF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08392" y="1954987"/>
            <a:ext cx="611642" cy="44256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LPC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56610" y="1814169"/>
            <a:ext cx="840425" cy="724204"/>
          </a:xfrm>
          <a:prstGeom prst="rect">
            <a:avLst/>
          </a:prstGeom>
          <a:solidFill>
            <a:srgbClr val="37D4C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56610" y="1954987"/>
            <a:ext cx="840425" cy="44256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HPC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233611" y="1814169"/>
            <a:ext cx="649772" cy="724204"/>
          </a:xfrm>
          <a:prstGeom prst="rect">
            <a:avLst/>
          </a:prstGeom>
          <a:solidFill>
            <a:srgbClr val="F6B84A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233611" y="1954987"/>
            <a:ext cx="649772" cy="44256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燃烧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919959" y="1814169"/>
            <a:ext cx="611642" cy="724204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919959" y="1954987"/>
            <a:ext cx="611642" cy="44256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568178" y="1814169"/>
            <a:ext cx="726033" cy="724204"/>
          </a:xfrm>
          <a:prstGeom prst="rect">
            <a:avLst/>
          </a:prstGeom>
          <a:solidFill>
            <a:srgbClr val="B99CFF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568178" y="1954987"/>
            <a:ext cx="726033" cy="44256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LPT</a:t>
            </a:r>
          </a:p>
        </p:txBody>
      </p:sp>
      <p:sp>
        <p:nvSpPr>
          <p:cNvPr id="36" name="Oval 35"/>
          <p:cNvSpPr/>
          <p:nvPr/>
        </p:nvSpPr>
        <p:spPr>
          <a:xfrm>
            <a:off x="7443216" y="1954987"/>
            <a:ext cx="256032" cy="256032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443216" y="1954987"/>
            <a:ext cx="25603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G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7708392" y="1633118"/>
            <a:ext cx="3721608" cy="0"/>
          </a:xfrm>
          <a:prstGeom prst="line">
            <a:avLst/>
          </a:prstGeom>
          <a:ln w="5080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738359" y="1271016"/>
            <a:ext cx="1645920" cy="182880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第3涵道 / 热沉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6656832" y="3822191"/>
            <a:ext cx="4672584" cy="0"/>
          </a:xfrm>
          <a:prstGeom prst="line">
            <a:avLst/>
          </a:prstGeom>
          <a:ln w="635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Isosceles Triangle 40"/>
          <p:cNvSpPr/>
          <p:nvPr/>
        </p:nvSpPr>
        <p:spPr>
          <a:xfrm rot="5400000">
            <a:off x="11300155" y="3727094"/>
            <a:ext cx="175564" cy="190195"/>
          </a:xfrm>
          <a:prstGeom prst="triangle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720840" y="4187952"/>
            <a:ext cx="676656" cy="676656"/>
          </a:xfrm>
          <a:prstGeom prst="ellipse">
            <a:avLst/>
          </a:prstGeom>
          <a:solidFill>
            <a:srgbClr val="152433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720840" y="4279392"/>
            <a:ext cx="676656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37D4C8"/>
                </a:solidFill>
                <a:latin typeface="Noto Sans CJK SC"/>
              </a:rPr>
              <a:t>ηₚ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29400" y="4919472"/>
            <a:ext cx="85953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推进效率</a:t>
            </a:r>
          </a:p>
        </p:txBody>
      </p:sp>
      <p:sp>
        <p:nvSpPr>
          <p:cNvPr id="45" name="Oval 44"/>
          <p:cNvSpPr/>
          <p:nvPr/>
        </p:nvSpPr>
        <p:spPr>
          <a:xfrm>
            <a:off x="7927848" y="4187952"/>
            <a:ext cx="676656" cy="676656"/>
          </a:xfrm>
          <a:prstGeom prst="ellipse">
            <a:avLst/>
          </a:prstGeom>
          <a:solidFill>
            <a:srgbClr val="152433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927848" y="4279392"/>
            <a:ext cx="676656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6B84A"/>
                </a:solidFill>
                <a:latin typeface="Noto Sans CJK SC"/>
              </a:rPr>
              <a:t>ηₜ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836408" y="4919472"/>
            <a:ext cx="85953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热效率</a:t>
            </a:r>
          </a:p>
        </p:txBody>
      </p:sp>
      <p:sp>
        <p:nvSpPr>
          <p:cNvPr id="48" name="Oval 47"/>
          <p:cNvSpPr/>
          <p:nvPr/>
        </p:nvSpPr>
        <p:spPr>
          <a:xfrm>
            <a:off x="9134856" y="4187952"/>
            <a:ext cx="676656" cy="676656"/>
          </a:xfrm>
          <a:prstGeom prst="ellipse">
            <a:avLst/>
          </a:prstGeom>
          <a:solidFill>
            <a:srgbClr val="152433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134856" y="4279392"/>
            <a:ext cx="676656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568DFF"/>
                </a:solidFill>
                <a:latin typeface="Noto Sans CJK SC"/>
              </a:rPr>
              <a:t>Pₑ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43416" y="4919472"/>
            <a:ext cx="85953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电功率</a:t>
            </a:r>
          </a:p>
        </p:txBody>
      </p:sp>
      <p:sp>
        <p:nvSpPr>
          <p:cNvPr id="51" name="Oval 50"/>
          <p:cNvSpPr/>
          <p:nvPr/>
        </p:nvSpPr>
        <p:spPr>
          <a:xfrm>
            <a:off x="10341864" y="4187952"/>
            <a:ext cx="676656" cy="676656"/>
          </a:xfrm>
          <a:prstGeom prst="ellipse">
            <a:avLst/>
          </a:prstGeom>
          <a:solidFill>
            <a:srgbClr val="152433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341864" y="4279392"/>
            <a:ext cx="676656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6B6B"/>
                </a:solidFill>
                <a:latin typeface="Noto Sans CJK SC"/>
              </a:rPr>
              <a:t>Q̇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250424" y="4919472"/>
            <a:ext cx="85953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热管理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0352" y="6144768"/>
            <a:ext cx="6126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F8490"/>
                </a:solidFill>
                <a:latin typeface="Noto Sans CJK SC"/>
              </a:rPr>
              <a:t>2026.08｜公开资料版｜以航空燃气涡轮为主，兼顾跨域启示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753344" y="6144768"/>
            <a:ext cx="7772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6F8490"/>
                </a:solidFill>
                <a:latin typeface="Noto Sans CJK SC"/>
              </a:rPr>
              <a:t>39 SLIDES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01 / 结论先行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未来发动机的竞争单位，正在从“部件”升级为“系统能力”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决策｜专家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S03·S07·S15·S20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F6B84A"/>
                </a:solidFill>
                <a:latin typeface="Noto Sans CJK SC"/>
              </a:rPr>
              <a:t>推论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188720"/>
            <a:ext cx="10972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核心判断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1508760"/>
            <a:ext cx="580644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EEF5F7"/>
                </a:solidFill>
                <a:latin typeface="Noto Sans CJK SC"/>
              </a:rPr>
              <a:t>最先进的发动机不再只追求更高 T₄ 或 OPR，</a:t>
            </a:r>
            <a:br/>
            <a:r>
              <a:rPr sz="2000" b="1">
                <a:solidFill>
                  <a:srgbClr val="EEF5F7"/>
                </a:solidFill>
                <a:latin typeface="Noto Sans CJK SC"/>
              </a:rPr>
              <a:t>而要在任务中同时交付可用推力、可抽取电功率、可承受热负荷与可证明寿命。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0" y="1170432"/>
            <a:ext cx="5074920" cy="1225296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748272" y="1335024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12864" y="1261872"/>
            <a:ext cx="4599431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架构分速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9648" y="1261872"/>
            <a:ext cx="5029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7D4C8"/>
                </a:solidFill>
                <a:latin typeface="Noto Sans CJK SC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4848" y="1636776"/>
            <a:ext cx="4645152" cy="6217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9FB2BC"/>
                </a:solidFill>
                <a:latin typeface="Noto Sans CJK SC"/>
              </a:rPr>
              <a:t>齿轮 / 开式风扇让风扇与涡轮各自在高效转速工作；代价转向直径、安装、声学与机械完整性。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0" y="2651760"/>
            <a:ext cx="5074920" cy="1225296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748272" y="2816352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912864" y="2743200"/>
            <a:ext cx="4599431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功能分流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99648" y="2743200"/>
            <a:ext cx="5029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568DFF"/>
                </a:solidFill>
                <a:latin typeface="Noto Sans CJK SC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4848" y="3118104"/>
            <a:ext cx="4645152" cy="6217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9FB2BC"/>
                </a:solidFill>
                <a:latin typeface="Noto Sans CJK SC"/>
              </a:rPr>
              <a:t>第三涵道、双转子电机与热沉让推力、功率和散热可按任务重构；控制与热管理成为主设计变量。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0" y="4133088"/>
            <a:ext cx="5074920" cy="1225296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748272" y="4297680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912864" y="4224528"/>
            <a:ext cx="4599431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证据闭环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99648" y="4224528"/>
            <a:ext cx="5029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4848" y="4599432"/>
            <a:ext cx="4645152" cy="6217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9FB2BC"/>
                </a:solidFill>
                <a:latin typeface="Noto Sans CJK SC"/>
              </a:rPr>
              <a:t>CMC/EBC、增材和数字孪生的价值，取决于寿命离散性、工艺可重复性与适航证据，而非峰值性能。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02920" y="3108960"/>
            <a:ext cx="5806440" cy="1600200"/>
          </a:xfrm>
          <a:prstGeom prst="roundRect">
            <a:avLst/>
          </a:prstGeom>
          <a:solidFill>
            <a:srgbClr val="0E2938"/>
          </a:solidFill>
          <a:ln w="1524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3232" y="3319272"/>
            <a:ext cx="18288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37D4C8"/>
                </a:solidFill>
                <a:latin typeface="Noto Sans CJK SC"/>
              </a:rPr>
              <a:t>对团队的直接含义</a:t>
            </a:r>
          </a:p>
        </p:txBody>
      </p:sp>
      <p:sp>
        <p:nvSpPr>
          <p:cNvPr id="29" name="Oval 28"/>
          <p:cNvSpPr/>
          <p:nvPr/>
        </p:nvSpPr>
        <p:spPr>
          <a:xfrm>
            <a:off x="749808" y="3831336"/>
            <a:ext cx="82296" cy="82296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2688" y="3694176"/>
            <a:ext cx="5029200" cy="2438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EEF5F7"/>
                </a:solidFill>
                <a:latin typeface="Noto Sans CJK SC"/>
              </a:rPr>
              <a:t>把“安装后任务收益”设为一级指标，而非只看部件峰值效率</a:t>
            </a:r>
          </a:p>
        </p:txBody>
      </p:sp>
      <p:sp>
        <p:nvSpPr>
          <p:cNvPr id="31" name="Oval 30"/>
          <p:cNvSpPr/>
          <p:nvPr/>
        </p:nvSpPr>
        <p:spPr>
          <a:xfrm>
            <a:off x="749808" y="4111752"/>
            <a:ext cx="82296" cy="82296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" y="3974592"/>
            <a:ext cx="5029200" cy="2438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EEF5F7"/>
                </a:solidFill>
                <a:latin typeface="Noto Sans CJK SC"/>
              </a:rPr>
              <a:t>同步建设热管理、控制/HIL与寿命证据链</a:t>
            </a:r>
          </a:p>
        </p:txBody>
      </p:sp>
      <p:sp>
        <p:nvSpPr>
          <p:cNvPr id="33" name="Oval 32"/>
          <p:cNvSpPr/>
          <p:nvPr/>
        </p:nvSpPr>
        <p:spPr>
          <a:xfrm>
            <a:off x="749808" y="4392168"/>
            <a:ext cx="82296" cy="82296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32688" y="4255008"/>
            <a:ext cx="5029200" cy="2438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EEF5F7"/>
                </a:solidFill>
                <a:latin typeface="Noto Sans CJK SC"/>
              </a:rPr>
              <a:t>用可证伪假设管理 2035+ 高不确定路线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0352" y="5175504"/>
            <a:ext cx="685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6F8490"/>
                </a:solidFill>
                <a:latin typeface="Noto Sans CJK SC"/>
              </a:rPr>
              <a:t>一句话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34440" y="5102352"/>
            <a:ext cx="64008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EEF5F7"/>
                </a:solidFill>
                <a:latin typeface="Noto Sans CJK SC"/>
              </a:rPr>
              <a:t>发动机 = 推进器 + 发电机 + 散热器 + 可更新的数字资产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01 / 结论先行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阅读方法：同一页，分成共同语言、专家问题与决策证据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全员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资料口径见 S01–S24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3429000" cy="1426464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7512" y="1353312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1280160"/>
            <a:ext cx="29535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基础层</a:t>
            </a:r>
          </a:p>
        </p:txBody>
      </p:sp>
      <p:sp>
        <p:nvSpPr>
          <p:cNvPr id="13" name="Oval 12"/>
          <p:cNvSpPr/>
          <p:nvPr/>
        </p:nvSpPr>
        <p:spPr>
          <a:xfrm>
            <a:off x="3227832" y="1362456"/>
            <a:ext cx="420624" cy="42062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27832" y="1435608"/>
            <a:ext cx="42062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37D4C8"/>
                </a:solidFill>
                <a:latin typeface="Noto Sans CJK SC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" y="1773936"/>
            <a:ext cx="3017520" cy="6126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9FB2BC"/>
                </a:solidFill>
                <a:latin typeface="Noto Sans CJK SC"/>
              </a:rPr>
              <a:t>先理解能量、流量、压力、温度和裕度之间的关系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0248" y="1188720"/>
            <a:ext cx="3429000" cy="1426464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4434840" y="1353312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99432" y="1280160"/>
            <a:ext cx="29535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专家层</a:t>
            </a:r>
          </a:p>
        </p:txBody>
      </p:sp>
      <p:sp>
        <p:nvSpPr>
          <p:cNvPr id="19" name="Oval 18"/>
          <p:cNvSpPr/>
          <p:nvPr/>
        </p:nvSpPr>
        <p:spPr>
          <a:xfrm>
            <a:off x="6995160" y="1362456"/>
            <a:ext cx="420624" cy="420624"/>
          </a:xfrm>
          <a:prstGeom prst="ellipse">
            <a:avLst/>
          </a:prstGeom>
          <a:solidFill>
            <a:srgbClr val="0B1118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95160" y="1435608"/>
            <a:ext cx="42062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568DFF"/>
                </a:solidFill>
                <a:latin typeface="Noto Sans CJK SC"/>
              </a:rPr>
              <a:t>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71416" y="1773936"/>
            <a:ext cx="3017520" cy="6126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9FB2BC"/>
                </a:solidFill>
                <a:latin typeface="Noto Sans CJK SC"/>
              </a:rPr>
              <a:t>关注尺度效应、耦合失效、控制可观测性与寿命离散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37576" y="1188720"/>
            <a:ext cx="3429000" cy="1426464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202168" y="1353312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66760" y="1280160"/>
            <a:ext cx="29535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决策层</a:t>
            </a:r>
          </a:p>
        </p:txBody>
      </p:sp>
      <p:sp>
        <p:nvSpPr>
          <p:cNvPr id="25" name="Oval 24"/>
          <p:cNvSpPr/>
          <p:nvPr/>
        </p:nvSpPr>
        <p:spPr>
          <a:xfrm>
            <a:off x="10762488" y="1362456"/>
            <a:ext cx="420624" cy="42062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762488" y="1435608"/>
            <a:ext cx="42062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6B84A"/>
                </a:solidFill>
                <a:latin typeface="Noto Sans CJK SC"/>
              </a:rPr>
              <a:t>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38744" y="1773936"/>
            <a:ext cx="3017520" cy="6126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20" b="0">
                <a:solidFill>
                  <a:srgbClr val="9FB2BC"/>
                </a:solidFill>
                <a:latin typeface="Noto Sans CJK SC"/>
              </a:rPr>
              <a:t>用证据等级、集成风险和可逆性决定投入节奏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2889504"/>
            <a:ext cx="6903720" cy="242316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67512" y="3054096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2104" y="2980944"/>
            <a:ext cx="6428231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证据阶梯｜本报告如何措辞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3383280"/>
            <a:ext cx="512064" cy="265176"/>
          </a:xfrm>
          <a:prstGeom prst="roundRect">
            <a:avLst/>
          </a:prstGeom>
          <a:solidFill>
            <a:srgbClr val="67D58A"/>
          </a:solidFill>
          <a:ln w="1270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7240" y="3401568"/>
            <a:ext cx="512064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E4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44752" y="3374136"/>
            <a:ext cx="278892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EEF5F7"/>
                </a:solidFill>
                <a:latin typeface="Noto Sans CJK SC"/>
              </a:rPr>
              <a:t>已完成整机/飞行验证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4343400" y="3511296"/>
            <a:ext cx="2651760" cy="0"/>
          </a:xfrm>
          <a:prstGeom prst="line">
            <a:avLst/>
          </a:prstGeom>
          <a:ln w="50800">
            <a:solidFill>
              <a:srgbClr val="67D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777240" y="3739896"/>
            <a:ext cx="512064" cy="265176"/>
          </a:xfrm>
          <a:prstGeom prst="roundRect">
            <a:avLst/>
          </a:prstGeom>
          <a:solidFill>
            <a:srgbClr val="37D4C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77240" y="3758183"/>
            <a:ext cx="512064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E3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44752" y="3730752"/>
            <a:ext cx="278892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EEF5F7"/>
                </a:solidFill>
                <a:latin typeface="Noto Sans CJK SC"/>
              </a:rPr>
              <a:t>子系统/核心机相关环境验证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4343400" y="3867911"/>
            <a:ext cx="2651760" cy="0"/>
          </a:xfrm>
          <a:prstGeom prst="line">
            <a:avLst/>
          </a:prstGeom>
          <a:ln w="42545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777240" y="4096512"/>
            <a:ext cx="512064" cy="265176"/>
          </a:xfrm>
          <a:prstGeom prst="roundRect">
            <a:avLst/>
          </a:prstGeom>
          <a:solidFill>
            <a:srgbClr val="568DFF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77240" y="4114800"/>
            <a:ext cx="512064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E2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44752" y="4087368"/>
            <a:ext cx="278892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EEF5F7"/>
                </a:solidFill>
                <a:latin typeface="Noto Sans CJK SC"/>
              </a:rPr>
              <a:t>部件/台架结果或公开项目目标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4343400" y="4224528"/>
            <a:ext cx="2651760" cy="0"/>
          </a:xfrm>
          <a:prstGeom prst="line">
            <a:avLst/>
          </a:prstGeom>
          <a:ln w="3429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777240" y="4453128"/>
            <a:ext cx="512064" cy="265176"/>
          </a:xfrm>
          <a:prstGeom prst="roundRect">
            <a:avLst/>
          </a:prstGeom>
          <a:solidFill>
            <a:srgbClr val="F6B84A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77240" y="4471416"/>
            <a:ext cx="512064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E1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44752" y="4443984"/>
            <a:ext cx="278892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系统分析与工程推论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4343400" y="4581144"/>
            <a:ext cx="2651760" cy="0"/>
          </a:xfrm>
          <a:prstGeom prst="line">
            <a:avLst/>
          </a:prstGeom>
          <a:ln w="26034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777240" y="4809744"/>
            <a:ext cx="512064" cy="265176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77240" y="4828031"/>
            <a:ext cx="512064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444752" y="4800600"/>
            <a:ext cx="278892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可证伪假设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4343400" y="4937759"/>
            <a:ext cx="2651760" cy="0"/>
          </a:xfrm>
          <a:prstGeom prst="line">
            <a:avLst/>
          </a:prstGeom>
          <a:ln w="1778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7635240" y="2889504"/>
            <a:ext cx="4023360" cy="242316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99831" y="3054096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964423" y="2980944"/>
            <a:ext cx="354787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范围与边界</a:t>
            </a:r>
          </a:p>
        </p:txBody>
      </p:sp>
      <p:sp>
        <p:nvSpPr>
          <p:cNvPr id="54" name="Oval 53"/>
          <p:cNvSpPr/>
          <p:nvPr/>
        </p:nvSpPr>
        <p:spPr>
          <a:xfrm>
            <a:off x="7900416" y="3520440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083296" y="3383280"/>
            <a:ext cx="3246120" cy="3611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EEF5F7"/>
                </a:solidFill>
                <a:latin typeface="Noto Sans CJK SC"/>
              </a:rPr>
              <a:t>主线：航空燃气涡轮；军民用架构均涉及</a:t>
            </a:r>
          </a:p>
        </p:txBody>
      </p:sp>
      <p:sp>
        <p:nvSpPr>
          <p:cNvPr id="56" name="Oval 55"/>
          <p:cNvSpPr/>
          <p:nvPr/>
        </p:nvSpPr>
        <p:spPr>
          <a:xfrm>
            <a:off x="7900416" y="3918204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083296" y="3781044"/>
            <a:ext cx="3246120" cy="3611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EEF5F7"/>
                </a:solidFill>
                <a:latin typeface="Noto Sans CJK SC"/>
              </a:rPr>
              <a:t>可迁移到工业燃机：热端、燃烧、增材、数字孪生</a:t>
            </a:r>
          </a:p>
        </p:txBody>
      </p:sp>
      <p:sp>
        <p:nvSpPr>
          <p:cNvPr id="58" name="Oval 57"/>
          <p:cNvSpPr/>
          <p:nvPr/>
        </p:nvSpPr>
        <p:spPr>
          <a:xfrm>
            <a:off x="7900416" y="4315968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083296" y="4178808"/>
            <a:ext cx="3246120" cy="3611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EEF5F7"/>
                </a:solidFill>
                <a:latin typeface="Noto Sans CJK SC"/>
              </a:rPr>
              <a:t>不展开：具体型号敏感参数、供应链与成本数据</a:t>
            </a:r>
          </a:p>
        </p:txBody>
      </p:sp>
      <p:sp>
        <p:nvSpPr>
          <p:cNvPr id="60" name="Oval 59"/>
          <p:cNvSpPr/>
          <p:nvPr/>
        </p:nvSpPr>
        <p:spPr>
          <a:xfrm>
            <a:off x="7900416" y="4713732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083296" y="4576572"/>
            <a:ext cx="3246120" cy="3611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EEF5F7"/>
                </a:solidFill>
                <a:latin typeface="Noto Sans CJK SC"/>
              </a:rPr>
              <a:t>厂商数字 = 公开声明；不等同独立验证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02 / 共同语言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发动机 101：两股流、两根功轴、六个关键界面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Editable schematic nacelle"/>
          <p:cNvSpPr/>
          <p:nvPr/>
        </p:nvSpPr>
        <p:spPr>
          <a:xfrm>
            <a:off x="640080" y="1472184"/>
            <a:ext cx="10927080" cy="2313432"/>
          </a:xfrm>
          <a:prstGeom prst="roundRect">
            <a:avLst/>
          </a:prstGeom>
          <a:solidFill>
            <a:srgbClr val="152433"/>
          </a:solidFill>
          <a:ln w="1270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2959" y="1508760"/>
            <a:ext cx="2240279" cy="2240279"/>
          </a:xfrm>
          <a:prstGeom prst="ellipse">
            <a:avLst/>
          </a:prstGeom>
          <a:solidFill>
            <a:srgbClr val="0E293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1943100" y="2628900"/>
            <a:ext cx="828903" cy="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943100" y="2628900"/>
            <a:ext cx="717851" cy="41445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943100" y="2628900"/>
            <a:ext cx="414451" cy="71785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943100" y="2628900"/>
            <a:ext cx="0" cy="828903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528648" y="2628900"/>
            <a:ext cx="414452" cy="71785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>
            <a:off x="1225248" y="2628900"/>
            <a:ext cx="717852" cy="41445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1114196" y="2628900"/>
            <a:ext cx="828904" cy="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 flipV="1">
            <a:off x="1225248" y="2214448"/>
            <a:ext cx="717852" cy="414452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 flipV="1">
            <a:off x="1528648" y="1911048"/>
            <a:ext cx="414452" cy="717852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1943100" y="1799996"/>
            <a:ext cx="0" cy="828904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1943100" y="1911048"/>
            <a:ext cx="414451" cy="717852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1943100" y="2214448"/>
            <a:ext cx="717851" cy="414452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842516" y="2528316"/>
            <a:ext cx="201168" cy="201168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719072" y="2192731"/>
            <a:ext cx="1622054" cy="872337"/>
          </a:xfrm>
          <a:prstGeom prst="rect">
            <a:avLst/>
          </a:prstGeom>
          <a:solidFill>
            <a:srgbClr val="568DFF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719072" y="2362352"/>
            <a:ext cx="1622054" cy="53309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LPC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77702" y="2192731"/>
            <a:ext cx="2207453" cy="872337"/>
          </a:xfrm>
          <a:prstGeom prst="rect">
            <a:avLst/>
          </a:prstGeom>
          <a:solidFill>
            <a:srgbClr val="37D4C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377702" y="2362352"/>
            <a:ext cx="2207453" cy="53309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HPC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21731" y="2192731"/>
            <a:ext cx="1719620" cy="872337"/>
          </a:xfrm>
          <a:prstGeom prst="rect">
            <a:avLst/>
          </a:prstGeom>
          <a:solidFill>
            <a:srgbClr val="F6B84A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21731" y="2362352"/>
            <a:ext cx="1719620" cy="53309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燃烧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377927" y="2192731"/>
            <a:ext cx="1622054" cy="872337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77927" y="2362352"/>
            <a:ext cx="1622054" cy="53309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036558" y="2192731"/>
            <a:ext cx="1914753" cy="872337"/>
          </a:xfrm>
          <a:prstGeom prst="rect">
            <a:avLst/>
          </a:prstGeom>
          <a:solidFill>
            <a:srgbClr val="B99CFF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36558" y="2362352"/>
            <a:ext cx="1914753" cy="53309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LPT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713232" y="1243584"/>
            <a:ext cx="10497312" cy="0"/>
          </a:xfrm>
          <a:prstGeom prst="line">
            <a:avLst/>
          </a:prstGeom>
          <a:ln w="6350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Isosceles Triangle 35"/>
          <p:cNvSpPr/>
          <p:nvPr/>
        </p:nvSpPr>
        <p:spPr>
          <a:xfrm rot="5400000">
            <a:off x="11184940" y="1160373"/>
            <a:ext cx="153619" cy="166420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49808" y="1005840"/>
            <a:ext cx="3886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568DFF"/>
                </a:solidFill>
                <a:latin typeface="Noto Sans CJK SC"/>
              </a:rPr>
              <a:t>旁通流：大流量 / 小速度增量 → 主要推力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1600200" y="3355848"/>
            <a:ext cx="9354312" cy="0"/>
          </a:xfrm>
          <a:prstGeom prst="line">
            <a:avLst/>
          </a:prstGeom>
          <a:ln w="4445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5400000">
            <a:off x="10932566" y="3284524"/>
            <a:ext cx="131673" cy="142646"/>
          </a:xfrm>
          <a:prstGeom prst="triangle">
            <a:avLst/>
          </a:prstGeom>
          <a:solidFill>
            <a:srgbClr val="F6B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069080" y="3913632"/>
            <a:ext cx="42519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6B84A"/>
                </a:solidFill>
                <a:latin typeface="Noto Sans CJK SC"/>
              </a:rPr>
              <a:t>核心流：压缩 → 加热 → 膨胀 → 为压气机与风扇供功</a:t>
            </a:r>
          </a:p>
        </p:txBody>
      </p:sp>
      <p:sp>
        <p:nvSpPr>
          <p:cNvPr id="41" name="Oval 40"/>
          <p:cNvSpPr/>
          <p:nvPr/>
        </p:nvSpPr>
        <p:spPr>
          <a:xfrm>
            <a:off x="685800" y="4407408"/>
            <a:ext cx="310896" cy="310896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4480560"/>
            <a:ext cx="31089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6616" y="4800600"/>
            <a:ext cx="960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自由来流</a:t>
            </a:r>
          </a:p>
        </p:txBody>
      </p:sp>
      <p:sp>
        <p:nvSpPr>
          <p:cNvPr id="44" name="Oval 43"/>
          <p:cNvSpPr/>
          <p:nvPr/>
        </p:nvSpPr>
        <p:spPr>
          <a:xfrm>
            <a:off x="1627632" y="4407408"/>
            <a:ext cx="310896" cy="310896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627632" y="4480560"/>
            <a:ext cx="31089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98448" y="4800600"/>
            <a:ext cx="960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风扇/进口</a:t>
            </a:r>
          </a:p>
        </p:txBody>
      </p:sp>
      <p:sp>
        <p:nvSpPr>
          <p:cNvPr id="47" name="Oval 46"/>
          <p:cNvSpPr/>
          <p:nvPr/>
        </p:nvSpPr>
        <p:spPr>
          <a:xfrm>
            <a:off x="3931920" y="4407408"/>
            <a:ext cx="310896" cy="310896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931920" y="4480560"/>
            <a:ext cx="31089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602736" y="4800600"/>
            <a:ext cx="960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压气机出口</a:t>
            </a:r>
          </a:p>
        </p:txBody>
      </p:sp>
      <p:sp>
        <p:nvSpPr>
          <p:cNvPr id="50" name="Oval 49"/>
          <p:cNvSpPr/>
          <p:nvPr/>
        </p:nvSpPr>
        <p:spPr>
          <a:xfrm>
            <a:off x="6062472" y="4407408"/>
            <a:ext cx="310896" cy="310896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062472" y="4480560"/>
            <a:ext cx="31089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33288" y="4800600"/>
            <a:ext cx="960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涡轮前</a:t>
            </a:r>
          </a:p>
        </p:txBody>
      </p:sp>
      <p:sp>
        <p:nvSpPr>
          <p:cNvPr id="53" name="Oval 52"/>
          <p:cNvSpPr/>
          <p:nvPr/>
        </p:nvSpPr>
        <p:spPr>
          <a:xfrm>
            <a:off x="7790688" y="4407408"/>
            <a:ext cx="310896" cy="310896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790688" y="4480560"/>
            <a:ext cx="31089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461504" y="4800600"/>
            <a:ext cx="960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涡轮后</a:t>
            </a:r>
          </a:p>
        </p:txBody>
      </p:sp>
      <p:sp>
        <p:nvSpPr>
          <p:cNvPr id="56" name="Oval 55"/>
          <p:cNvSpPr/>
          <p:nvPr/>
        </p:nvSpPr>
        <p:spPr>
          <a:xfrm>
            <a:off x="10725912" y="4407408"/>
            <a:ext cx="310896" cy="310896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725912" y="4480560"/>
            <a:ext cx="31089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9/19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396728" y="4800600"/>
            <a:ext cx="960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喷口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40080" y="5257800"/>
            <a:ext cx="10972800" cy="841248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04671" y="5422392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69264" y="5349240"/>
            <a:ext cx="104973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专家镜头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60120" y="5632704"/>
            <a:ext cx="10149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EEF5F7"/>
                </a:solidFill>
                <a:latin typeface="Noto Sans CJK SC"/>
              </a:rPr>
              <a:t>每个界面都要同时守住：修正流量连续性｜轴功平衡｜总压损失｜温度/应力上限｜喘振与熄火裕度。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02 / 共同语言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布雷顿循环：压比抬高理想热效率，T₄ 抬高比功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S01·S03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70432"/>
            <a:ext cx="5074920" cy="448056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7512" y="1335024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1261872"/>
            <a:ext cx="4599431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T–s 图｜理想化骨架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078992" y="4754880"/>
            <a:ext cx="3611880" cy="0"/>
          </a:xfrm>
          <a:prstGeom prst="line">
            <a:avLst/>
          </a:prstGeom>
          <a:ln w="1524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078992" y="1847088"/>
            <a:ext cx="0" cy="2907792"/>
          </a:xfrm>
          <a:prstGeom prst="line">
            <a:avLst/>
          </a:prstGeom>
          <a:ln w="1524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85031" y="4846320"/>
            <a:ext cx="1005840" cy="228600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熵 s 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1609344"/>
            <a:ext cx="1371600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温度 T ↑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1440180" y="2777581"/>
            <a:ext cx="614019" cy="1744675"/>
          </a:xfrm>
          <a:prstGeom prst="line">
            <a:avLst/>
          </a:prstGeom>
          <a:ln w="381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2054199" y="2137867"/>
            <a:ext cx="1625346" cy="639714"/>
          </a:xfrm>
          <a:prstGeom prst="line">
            <a:avLst/>
          </a:prstGeom>
          <a:ln w="3810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679545" y="2137867"/>
            <a:ext cx="361188" cy="1831909"/>
          </a:xfrm>
          <a:prstGeom prst="line">
            <a:avLst/>
          </a:prstGeom>
          <a:ln w="3810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>
            <a:off x="1440180" y="3969776"/>
            <a:ext cx="2600553" cy="552480"/>
          </a:xfrm>
          <a:prstGeom prst="line">
            <a:avLst/>
          </a:prstGeom>
          <a:ln w="3810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367028" y="4449104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EE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513332" y="4394240"/>
            <a:ext cx="2743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EEF5F7"/>
                </a:solidFill>
                <a:latin typeface="Noto Sans CJK SC"/>
              </a:rPr>
              <a:t>2</a:t>
            </a:r>
          </a:p>
        </p:txBody>
      </p:sp>
      <p:sp>
        <p:nvSpPr>
          <p:cNvPr id="23" name="Oval 22"/>
          <p:cNvSpPr/>
          <p:nvPr/>
        </p:nvSpPr>
        <p:spPr>
          <a:xfrm>
            <a:off x="1981047" y="2704429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EE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127351" y="2649565"/>
            <a:ext cx="2743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EEF5F7"/>
                </a:solidFill>
                <a:latin typeface="Noto Sans CJK SC"/>
              </a:rPr>
              <a:t>3</a:t>
            </a:r>
          </a:p>
        </p:txBody>
      </p:sp>
      <p:sp>
        <p:nvSpPr>
          <p:cNvPr id="25" name="Oval 24"/>
          <p:cNvSpPr/>
          <p:nvPr/>
        </p:nvSpPr>
        <p:spPr>
          <a:xfrm>
            <a:off x="3606393" y="2064715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EE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52697" y="2009851"/>
            <a:ext cx="2743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EEF5F7"/>
                </a:solidFill>
                <a:latin typeface="Noto Sans CJK SC"/>
              </a:rPr>
              <a:t>4</a:t>
            </a:r>
          </a:p>
        </p:txBody>
      </p:sp>
      <p:sp>
        <p:nvSpPr>
          <p:cNvPr id="27" name="Oval 26"/>
          <p:cNvSpPr/>
          <p:nvPr/>
        </p:nvSpPr>
        <p:spPr>
          <a:xfrm>
            <a:off x="3967581" y="3896624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EE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13885" y="3841760"/>
            <a:ext cx="2743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EEF5F7"/>
                </a:solidFill>
                <a:latin typeface="Noto Sans CJK SC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 rot="17400000">
            <a:off x="1243584" y="3044952"/>
            <a:ext cx="502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37D4C8"/>
                </a:solidFill>
                <a:latin typeface="Noto Sans CJK SC"/>
              </a:rPr>
              <a:t>压缩</a:t>
            </a:r>
          </a:p>
        </p:txBody>
      </p:sp>
      <p:sp>
        <p:nvSpPr>
          <p:cNvPr id="30" name="TextBox 29"/>
          <p:cNvSpPr txBox="1"/>
          <p:nvPr/>
        </p:nvSpPr>
        <p:spPr>
          <a:xfrm rot="21000000">
            <a:off x="2468880" y="2029968"/>
            <a:ext cx="1005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6B84A"/>
                </a:solidFill>
                <a:latin typeface="Noto Sans CJK SC"/>
              </a:rPr>
              <a:t>等压加热</a:t>
            </a:r>
          </a:p>
        </p:txBody>
      </p:sp>
      <p:sp>
        <p:nvSpPr>
          <p:cNvPr id="31" name="TextBox 30"/>
          <p:cNvSpPr txBox="1"/>
          <p:nvPr/>
        </p:nvSpPr>
        <p:spPr>
          <a:xfrm rot="4020000">
            <a:off x="3904487" y="2788920"/>
            <a:ext cx="9601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6B6B"/>
                </a:solidFill>
                <a:latin typeface="Noto Sans CJK SC"/>
              </a:rPr>
              <a:t>膨胀做功</a:t>
            </a:r>
          </a:p>
        </p:txBody>
      </p:sp>
      <p:sp>
        <p:nvSpPr>
          <p:cNvPr id="32" name="TextBox 31"/>
          <p:cNvSpPr txBox="1"/>
          <p:nvPr/>
        </p:nvSpPr>
        <p:spPr>
          <a:xfrm rot="21360000">
            <a:off x="1874519" y="4471416"/>
            <a:ext cx="10972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568DFF"/>
                </a:solidFill>
                <a:latin typeface="Noto Sans CJK SC"/>
              </a:rPr>
              <a:t>排热/喷流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815584" y="1170432"/>
            <a:ext cx="5870448" cy="448056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5980176" y="1335024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44768" y="1261872"/>
            <a:ext cx="539496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从理想到发动机｜每一步都产生二阶耦合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6089904" y="1664208"/>
          <a:ext cx="5321808" cy="3035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/>
                <a:gridCol w="1691640"/>
                <a:gridCol w="2441448"/>
              </a:tblGrid>
              <a:tr h="607161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79" b="1">
                          <a:solidFill>
                            <a:srgbClr val="37D4C8"/>
                          </a:solidFill>
                          <a:latin typeface="Noto Sans CJK SC"/>
                        </a:rPr>
                        <a:t>过程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79" b="1">
                          <a:solidFill>
                            <a:srgbClr val="EEF5F7"/>
                          </a:solidFill>
                          <a:latin typeface="Noto Sans CJK SC"/>
                        </a:rPr>
                        <a:t>一级收益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79" b="1">
                          <a:solidFill>
                            <a:srgbClr val="EEF5F7"/>
                          </a:solidFill>
                          <a:latin typeface="Noto Sans CJK SC"/>
                        </a:rPr>
                        <a:t>真实代价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07161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2→3 压缩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OPR↑ → 理想热效率↑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压气机级数、后级尺度、喘振裕度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07161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3→4 加热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T₄↑ → 比功↑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NOx、冷却流量、材料寿命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07161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4→5 膨胀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涡轮取功 → 驱动转子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冷却混合损失、叶尖泄漏、应力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07164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5→9 喷射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剩余焓 → 射流动能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0" b="0">
                          <a:solidFill>
                            <a:srgbClr val="9FB2BC"/>
                          </a:solidFill>
                          <a:latin typeface="Noto Sans CJK SC"/>
                        </a:rPr>
                        <a:t>推进效率、噪声、安装损失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7" name="Rounded Rectangle 36"/>
          <p:cNvSpPr/>
          <p:nvPr/>
        </p:nvSpPr>
        <p:spPr>
          <a:xfrm>
            <a:off x="6089904" y="4956048"/>
            <a:ext cx="5321808" cy="438912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217920" y="5047488"/>
            <a:ext cx="50474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6B84A"/>
                </a:solidFill>
                <a:latin typeface="Noto Sans CJK SC"/>
              </a:rPr>
              <a:t>设计本质：把熵增放到“任务最不敏感”的地方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02 / 共同语言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指标地图：不要让单个漂亮数字掩盖任务级损失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基础｜决策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2542032" cy="111556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7512" y="13258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37D4C8"/>
                </a:solidFill>
                <a:latin typeface="Noto Sans CJK SC"/>
              </a:rPr>
              <a:t>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4752" y="1344168"/>
            <a:ext cx="1389888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EF5F7"/>
                </a:solidFill>
                <a:latin typeface="Noto Sans CJK SC"/>
              </a:rPr>
              <a:t>净推力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" y="1719072"/>
            <a:ext cx="2194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飞行状态下可用的动量/压强推力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00984" y="1188720"/>
            <a:ext cx="2542032" cy="111556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465576" y="13258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67D58A"/>
                </a:solidFill>
                <a:latin typeface="Noto Sans CJK SC"/>
              </a:rPr>
              <a:t>TSFC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42816" y="1344168"/>
            <a:ext cx="1389888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EF5F7"/>
                </a:solidFill>
                <a:latin typeface="Noto Sans CJK SC"/>
              </a:rPr>
              <a:t>推力耗油率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65576" y="1719072"/>
            <a:ext cx="2194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ṁ_f / F；越低通常越好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9048" y="1188720"/>
            <a:ext cx="2542032" cy="111556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63640" y="13258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568DFF"/>
                </a:solidFill>
                <a:latin typeface="Noto Sans CJK SC"/>
              </a:rPr>
              <a:t>BPR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0" y="1344168"/>
            <a:ext cx="1389888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EF5F7"/>
                </a:solidFill>
                <a:latin typeface="Noto Sans CJK SC"/>
              </a:rPr>
              <a:t>涵道比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63640" y="1719072"/>
            <a:ext cx="2194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旁通流量 / 核心流量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97112" y="1188720"/>
            <a:ext cx="2542032" cy="111556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61704" y="1325880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6B84A"/>
                </a:solidFill>
                <a:latin typeface="Noto Sans CJK SC"/>
              </a:rPr>
              <a:t>OPR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38944" y="1344168"/>
            <a:ext cx="1389888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EF5F7"/>
                </a:solidFill>
                <a:latin typeface="Noto Sans CJK SC"/>
              </a:rPr>
              <a:t>总压比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61704" y="1719072"/>
            <a:ext cx="2194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压气系统总压提升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2920" y="2542032"/>
            <a:ext cx="2542032" cy="111556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7512" y="2679192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F6B6B"/>
                </a:solidFill>
                <a:latin typeface="Noto Sans CJK SC"/>
              </a:rPr>
              <a:t>T₄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44752" y="2697480"/>
            <a:ext cx="1389888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EF5F7"/>
                </a:solidFill>
                <a:latin typeface="Noto Sans CJK SC"/>
              </a:rPr>
              <a:t>涡轮前温度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7512" y="3072384"/>
            <a:ext cx="2194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比功、NOx 与热端寿命的交点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300984" y="2542032"/>
            <a:ext cx="2542032" cy="111556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465576" y="2679192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B99CFF"/>
                </a:solidFill>
                <a:latin typeface="Noto Sans CJK SC"/>
              </a:rPr>
              <a:t>SM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42816" y="2697480"/>
            <a:ext cx="1389888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EF5F7"/>
                </a:solidFill>
                <a:latin typeface="Noto Sans CJK SC"/>
              </a:rPr>
              <a:t>喘振裕度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65576" y="3072384"/>
            <a:ext cx="2194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稳态/瞬态/畸变下的可用距离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99048" y="2542032"/>
            <a:ext cx="2542032" cy="111556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63640" y="2679192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6B84A"/>
                </a:solidFill>
                <a:latin typeface="Noto Sans CJK SC"/>
              </a:rPr>
              <a:t>EGT margin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40880" y="2697480"/>
            <a:ext cx="1389888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EF5F7"/>
                </a:solidFill>
                <a:latin typeface="Noto Sans CJK SC"/>
              </a:rPr>
              <a:t>排温裕度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63640" y="3072384"/>
            <a:ext cx="2194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老化、修理和在翼时间的健康货币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897112" y="2542032"/>
            <a:ext cx="2542032" cy="111556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061704" y="2679192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568DFF"/>
                </a:solidFill>
                <a:latin typeface="Noto Sans CJK SC"/>
              </a:rPr>
              <a:t>Q̇ / Pₑ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838944" y="2697480"/>
            <a:ext cx="1389888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EF5F7"/>
                </a:solidFill>
                <a:latin typeface="Noto Sans CJK SC"/>
              </a:rPr>
              <a:t>热 / 电容量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61704" y="3072384"/>
            <a:ext cx="21945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未来任务的第二输出轴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02920" y="4050791"/>
            <a:ext cx="10972800" cy="1481328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67512" y="4215383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32104" y="4142231"/>
            <a:ext cx="104973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任务级判据｜从部件到运营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77824" y="4608576"/>
            <a:ext cx="1444752" cy="420624"/>
          </a:xfrm>
          <a:prstGeom prst="roundRect">
            <a:avLst/>
          </a:prstGeom>
          <a:solidFill>
            <a:srgbClr val="0B111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77824" y="4690872"/>
            <a:ext cx="144475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7D4C8"/>
                </a:solidFill>
                <a:latin typeface="Noto Sans CJK SC"/>
              </a:rPr>
              <a:t>部件效率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2359152" y="4818888"/>
            <a:ext cx="384048" cy="0"/>
          </a:xfrm>
          <a:prstGeom prst="line">
            <a:avLst/>
          </a:prstGeom>
          <a:ln w="2159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Isosceles Triangle 47"/>
          <p:cNvSpPr/>
          <p:nvPr/>
        </p:nvSpPr>
        <p:spPr>
          <a:xfrm rot="5400000">
            <a:off x="2728569" y="4771339"/>
            <a:ext cx="87782" cy="95097"/>
          </a:xfrm>
          <a:prstGeom prst="triangle">
            <a:avLst/>
          </a:prstGeom>
          <a:solidFill>
            <a:srgbClr val="6F8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2999232" y="4608576"/>
            <a:ext cx="1444752" cy="420624"/>
          </a:xfrm>
          <a:prstGeom prst="roundRect">
            <a:avLst/>
          </a:prstGeom>
          <a:solidFill>
            <a:srgbClr val="0B1118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2999232" y="4690872"/>
            <a:ext cx="144475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568DFF"/>
                </a:solidFill>
                <a:latin typeface="Noto Sans CJK SC"/>
              </a:rPr>
              <a:t>整机循环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4480560" y="4818888"/>
            <a:ext cx="384048" cy="0"/>
          </a:xfrm>
          <a:prstGeom prst="line">
            <a:avLst/>
          </a:prstGeom>
          <a:ln w="2159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/>
          <p:cNvSpPr/>
          <p:nvPr/>
        </p:nvSpPr>
        <p:spPr>
          <a:xfrm rot="5400000">
            <a:off x="4849977" y="4771339"/>
            <a:ext cx="87782" cy="95097"/>
          </a:xfrm>
          <a:prstGeom prst="triangle">
            <a:avLst/>
          </a:prstGeom>
          <a:solidFill>
            <a:srgbClr val="6F8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5120640" y="4608576"/>
            <a:ext cx="1444752" cy="420624"/>
          </a:xfrm>
          <a:prstGeom prst="roundRect">
            <a:avLst/>
          </a:prstGeom>
          <a:solidFill>
            <a:srgbClr val="0B111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120640" y="4690872"/>
            <a:ext cx="144475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安装性能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6601968" y="4818888"/>
            <a:ext cx="384048" cy="0"/>
          </a:xfrm>
          <a:prstGeom prst="line">
            <a:avLst/>
          </a:prstGeom>
          <a:ln w="2159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Isosceles Triangle 55"/>
          <p:cNvSpPr/>
          <p:nvPr/>
        </p:nvSpPr>
        <p:spPr>
          <a:xfrm rot="5400000">
            <a:off x="6971385" y="4771339"/>
            <a:ext cx="87782" cy="95097"/>
          </a:xfrm>
          <a:prstGeom prst="triangle">
            <a:avLst/>
          </a:prstGeom>
          <a:solidFill>
            <a:srgbClr val="6F8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7242047" y="4608576"/>
            <a:ext cx="1444752" cy="420624"/>
          </a:xfrm>
          <a:prstGeom prst="roundRect">
            <a:avLst/>
          </a:prstGeom>
          <a:solidFill>
            <a:srgbClr val="0B1118"/>
          </a:solidFill>
          <a:ln w="1270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242047" y="4690872"/>
            <a:ext cx="144475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7D58A"/>
                </a:solidFill>
                <a:latin typeface="Noto Sans CJK SC"/>
              </a:rPr>
              <a:t>任务燃油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8723376" y="4818888"/>
            <a:ext cx="384048" cy="0"/>
          </a:xfrm>
          <a:prstGeom prst="line">
            <a:avLst/>
          </a:prstGeom>
          <a:ln w="2159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Isosceles Triangle 59"/>
          <p:cNvSpPr/>
          <p:nvPr/>
        </p:nvSpPr>
        <p:spPr>
          <a:xfrm rot="5400000">
            <a:off x="9092793" y="4771339"/>
            <a:ext cx="87782" cy="95097"/>
          </a:xfrm>
          <a:prstGeom prst="triangle">
            <a:avLst/>
          </a:prstGeom>
          <a:solidFill>
            <a:srgbClr val="6F8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9363455" y="4608576"/>
            <a:ext cx="1444752" cy="420624"/>
          </a:xfrm>
          <a:prstGeom prst="roundRect">
            <a:avLst/>
          </a:prstGeom>
          <a:solidFill>
            <a:srgbClr val="0B1118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63455" y="4690872"/>
            <a:ext cx="144475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B99CFF"/>
                </a:solidFill>
                <a:latin typeface="Noto Sans CJK SC"/>
              </a:rPr>
              <a:t>全寿命成本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58368" y="5806440"/>
            <a:ext cx="10643616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一级评审问题：这个增益经过质量、阻力、冷却、抽功、裕度和退化后，还剩多少？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02 / 共同语言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三条公式，把局部技术映射到任务价值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S01·S02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225296"/>
            <a:ext cx="6583680" cy="102412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94944" y="1389888"/>
            <a:ext cx="877824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94944" y="1391716"/>
            <a:ext cx="8778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01 动量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10512" y="1353312"/>
            <a:ext cx="498348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EEF5F7"/>
                </a:solidFill>
                <a:latin typeface="Noto Sans Mono CJK SC"/>
              </a:rPr>
              <a:t>F ≈ ṁ_c(V₉−V₀) + ṁ_b(V₁₉−V₀) + 压强推力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0512" y="1801368"/>
            <a:ext cx="4956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9FB2BC"/>
                </a:solidFill>
                <a:latin typeface="Noto Sans CJK SC"/>
              </a:rPr>
              <a:t>同样推力：更大流量、更小速度增量 → 推进效率更高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2487168"/>
            <a:ext cx="6583680" cy="102412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94944" y="2651760"/>
            <a:ext cx="877824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4944" y="2653588"/>
            <a:ext cx="8778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67D58A"/>
                </a:solidFill>
                <a:latin typeface="Noto Sans CJK SC"/>
              </a:rPr>
              <a:t>02 耗油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0512" y="2615184"/>
            <a:ext cx="498348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EEF5F7"/>
                </a:solidFill>
                <a:latin typeface="Noto Sans Mono CJK SC"/>
              </a:rPr>
              <a:t>TSFC = ṁ_f / F = f / F_s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10512" y="3063239"/>
            <a:ext cx="4956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9FB2BC"/>
                </a:solidFill>
                <a:latin typeface="Noto Sans CJK SC"/>
              </a:rPr>
              <a:t>燃油/推力；受热效率与单位流量推力共同决定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749039"/>
            <a:ext cx="6583680" cy="102412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94944" y="3913631"/>
            <a:ext cx="877824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4944" y="3915460"/>
            <a:ext cx="8778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03 航程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10512" y="3877055"/>
            <a:ext cx="498348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EEF5F7"/>
                </a:solidFill>
                <a:latin typeface="Noto Sans Mono CJK SC"/>
              </a:rPr>
              <a:t>R = (V / c) · (L/D) · ln(W_i/W_f)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10512" y="4325112"/>
            <a:ext cx="4956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9FB2BC"/>
                </a:solidFill>
                <a:latin typeface="Noto Sans CJK SC"/>
              </a:rPr>
              <a:t>在其余项不变时，c 降低直接放大航程或减小燃油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33488" y="1225296"/>
            <a:ext cx="4315968" cy="354787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498079" y="1389888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62671" y="1316736"/>
            <a:ext cx="3840479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敏感性示例｜只做量纲直觉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1810512"/>
            <a:ext cx="362102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EEF5F7"/>
                </a:solidFill>
                <a:latin typeface="Noto Sans CJK SC"/>
              </a:rPr>
              <a:t>若 TSFC 降低 10%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2258568"/>
            <a:ext cx="36210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6B84A"/>
                </a:solidFill>
                <a:latin typeface="Noto Sans Mono CJK SC"/>
              </a:rPr>
              <a:t>c₁ = 0.9 c₀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8586216" y="2798064"/>
            <a:ext cx="1700784" cy="0"/>
          </a:xfrm>
          <a:prstGeom prst="line">
            <a:avLst/>
          </a:prstGeom>
          <a:ln w="3810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Isosceles Triangle 30"/>
          <p:cNvSpPr/>
          <p:nvPr/>
        </p:nvSpPr>
        <p:spPr>
          <a:xfrm rot="5400000">
            <a:off x="10265054" y="2726740"/>
            <a:ext cx="131673" cy="142646"/>
          </a:xfrm>
          <a:prstGeom prst="triangle">
            <a:avLst/>
          </a:prstGeom>
          <a:solidFill>
            <a:srgbClr val="F6B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62672" y="3163824"/>
            <a:ext cx="3675887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67D58A"/>
                </a:solidFill>
                <a:latin typeface="Noto Sans Mono CJK SC"/>
              </a:rPr>
              <a:t>R₁/R₀ = 1/0.9 = 1.111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62672" y="3694176"/>
            <a:ext cx="36758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67D58A"/>
                </a:solidFill>
                <a:latin typeface="Noto Sans CJK SC"/>
              </a:rPr>
              <a:t>→ 理想化航程敏感度 +11.1%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80960" y="4187952"/>
            <a:ext cx="36118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9FB2BC"/>
                </a:solidFill>
                <a:latin typeface="Noto Sans CJK SC"/>
              </a:rPr>
              <a:t>不是任务预测：实际还受空重、油量、阻力与推力需求耦合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2920" y="5212080"/>
            <a:ext cx="11146536" cy="566928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1520" y="5376672"/>
            <a:ext cx="106984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37D4C8"/>
                </a:solidFill>
                <a:latin typeface="Noto Sans CJK SC"/>
              </a:rPr>
              <a:t>专家检查：所有“百分比收益”必须写清基准、飞行点、安装边界和是否包含质量/阻力/寿命。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02 / 共同语言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把发动机画成能量网络，技术耦合会变得可见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0352" y="1975104"/>
            <a:ext cx="1600200" cy="82296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3503" y="2148840"/>
            <a:ext cx="1453896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燃料化学能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176272" y="2386584"/>
            <a:ext cx="420624" cy="0"/>
          </a:xfrm>
          <a:prstGeom prst="line">
            <a:avLst/>
          </a:prstGeom>
          <a:ln w="29209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/>
          <p:cNvSpPr/>
          <p:nvPr/>
        </p:nvSpPr>
        <p:spPr>
          <a:xfrm rot="5400000">
            <a:off x="2578608" y="2327148"/>
            <a:ext cx="109728" cy="118872"/>
          </a:xfrm>
          <a:prstGeom prst="triangle">
            <a:avLst/>
          </a:prstGeom>
          <a:solidFill>
            <a:srgbClr val="F6B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834640" y="1975104"/>
            <a:ext cx="1600200" cy="82296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07792" y="2148840"/>
            <a:ext cx="1453896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核心机</a:t>
            </a:r>
            <a:br/>
            <a:r>
              <a:rPr sz="1200" b="1">
                <a:solidFill>
                  <a:srgbClr val="EEF5F7"/>
                </a:solidFill>
                <a:latin typeface="Noto Sans CJK SC"/>
              </a:rPr>
              <a:t>热功转换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480560" y="2386584"/>
            <a:ext cx="420624" cy="0"/>
          </a:xfrm>
          <a:prstGeom prst="line">
            <a:avLst/>
          </a:prstGeom>
          <a:ln w="29209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Isosceles Triangle 16"/>
          <p:cNvSpPr/>
          <p:nvPr/>
        </p:nvSpPr>
        <p:spPr>
          <a:xfrm rot="5400000">
            <a:off x="4882896" y="2327148"/>
            <a:ext cx="109728" cy="118872"/>
          </a:xfrm>
          <a:prstGeom prst="triangle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138928" y="1975104"/>
            <a:ext cx="1600200" cy="82296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12080" y="2148840"/>
            <a:ext cx="1453896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轴功分配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784848" y="2386584"/>
            <a:ext cx="420624" cy="0"/>
          </a:xfrm>
          <a:prstGeom prst="line">
            <a:avLst/>
          </a:prstGeom>
          <a:ln w="29209">
            <a:solidFill>
              <a:srgbClr val="B99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5400000">
            <a:off x="7187184" y="2327148"/>
            <a:ext cx="109728" cy="118872"/>
          </a:xfrm>
          <a:prstGeom prst="triangle">
            <a:avLst/>
          </a:prstGeom>
          <a:solidFill>
            <a:srgbClr val="B99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443216" y="1975104"/>
            <a:ext cx="1600200" cy="82296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516368" y="2148840"/>
            <a:ext cx="1453896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喷流动能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089136" y="2386584"/>
            <a:ext cx="420624" cy="0"/>
          </a:xfrm>
          <a:prstGeom prst="line">
            <a:avLst/>
          </a:prstGeom>
          <a:ln w="29209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/>
          <p:cNvSpPr/>
          <p:nvPr/>
        </p:nvSpPr>
        <p:spPr>
          <a:xfrm rot="5400000">
            <a:off x="9491472" y="2327148"/>
            <a:ext cx="109728" cy="118872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9747504" y="1975104"/>
            <a:ext cx="1600200" cy="82296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820656" y="2148840"/>
            <a:ext cx="1453896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飞机有效功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1143000" y="2852928"/>
            <a:ext cx="0" cy="804672"/>
          </a:xfrm>
          <a:prstGeom prst="line">
            <a:avLst/>
          </a:prstGeom>
          <a:ln w="21590">
            <a:solidFill>
              <a:srgbClr val="FF6B6B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>
          <a:xfrm rot="10800000">
            <a:off x="1078992" y="3584448"/>
            <a:ext cx="128016" cy="128016"/>
          </a:xfrm>
          <a:prstGeom prst="triangle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29768" y="3794760"/>
            <a:ext cx="1426464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FB2BC"/>
                </a:solidFill>
                <a:latin typeface="Noto Sans CJK SC"/>
              </a:rPr>
              <a:t>排气热 / 循环不可逆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3456432" y="2852928"/>
            <a:ext cx="0" cy="804672"/>
          </a:xfrm>
          <a:prstGeom prst="line">
            <a:avLst/>
          </a:prstGeom>
          <a:ln w="21590">
            <a:solidFill>
              <a:srgbClr val="B99C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Isosceles Triangle 31"/>
          <p:cNvSpPr/>
          <p:nvPr/>
        </p:nvSpPr>
        <p:spPr>
          <a:xfrm rot="10800000">
            <a:off x="3392424" y="3584448"/>
            <a:ext cx="128016" cy="128016"/>
          </a:xfrm>
          <a:prstGeom prst="triangle">
            <a:avLst/>
          </a:prstGeom>
          <a:solidFill>
            <a:srgbClr val="B99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743200" y="3794760"/>
            <a:ext cx="1426464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FB2BC"/>
                </a:solidFill>
                <a:latin typeface="Noto Sans CJK SC"/>
              </a:rPr>
              <a:t>机械 / 冷却 / 泄漏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760720" y="2852928"/>
            <a:ext cx="0" cy="804672"/>
          </a:xfrm>
          <a:prstGeom prst="line">
            <a:avLst/>
          </a:prstGeom>
          <a:ln w="21590">
            <a:solidFill>
              <a:srgbClr val="568D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Isosceles Triangle 34"/>
          <p:cNvSpPr/>
          <p:nvPr/>
        </p:nvSpPr>
        <p:spPr>
          <a:xfrm rot="10800000">
            <a:off x="5696712" y="3584448"/>
            <a:ext cx="128016" cy="128016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47488" y="3794760"/>
            <a:ext cx="1426464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FB2BC"/>
                </a:solidFill>
                <a:latin typeface="Noto Sans CJK SC"/>
              </a:rPr>
              <a:t>传动 / 电气损失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065008" y="2852928"/>
            <a:ext cx="0" cy="804672"/>
          </a:xfrm>
          <a:prstGeom prst="line">
            <a:avLst/>
          </a:prstGeom>
          <a:ln w="21590">
            <a:solidFill>
              <a:srgbClr val="F6B84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Isosceles Triangle 37"/>
          <p:cNvSpPr/>
          <p:nvPr/>
        </p:nvSpPr>
        <p:spPr>
          <a:xfrm rot="10800000">
            <a:off x="8001000" y="3584448"/>
            <a:ext cx="128016" cy="128016"/>
          </a:xfrm>
          <a:prstGeom prst="triangle">
            <a:avLst/>
          </a:prstGeom>
          <a:solidFill>
            <a:srgbClr val="F6B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51776" y="3794760"/>
            <a:ext cx="1426464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FB2BC"/>
                </a:solidFill>
                <a:latin typeface="Noto Sans CJK SC"/>
              </a:rPr>
              <a:t>剩余射流动能 / 噪声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0378440" y="2852928"/>
            <a:ext cx="0" cy="804672"/>
          </a:xfrm>
          <a:prstGeom prst="line">
            <a:avLst/>
          </a:prstGeom>
          <a:ln w="21590">
            <a:solidFill>
              <a:srgbClr val="FF6B6B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Isosceles Triangle 40"/>
          <p:cNvSpPr/>
          <p:nvPr/>
        </p:nvSpPr>
        <p:spPr>
          <a:xfrm rot="10800000">
            <a:off x="10314432" y="3584448"/>
            <a:ext cx="128016" cy="128016"/>
          </a:xfrm>
          <a:prstGeom prst="triangle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665208" y="3794760"/>
            <a:ext cx="1426464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9FB2BC"/>
                </a:solidFill>
                <a:latin typeface="Noto Sans CJK SC"/>
              </a:rPr>
              <a:t>安装阻力 / 畸变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30352" y="4590288"/>
            <a:ext cx="10972800" cy="950976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94944" y="4754879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59536" y="4681727"/>
            <a:ext cx="104973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边界移动：下一代发动机把“轴功分配”变成主动控制量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2960" y="5010912"/>
            <a:ext cx="10378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70" b="1">
                <a:solidFill>
                  <a:srgbClr val="EEF5F7"/>
                </a:solidFill>
                <a:latin typeface="Noto Sans CJK SC"/>
              </a:rPr>
              <a:t>风扇 / 压气机 / 发电机 / 泵 / 飞机系统共享同一能量池；热沉不足时，电功率并非“免费抽取”。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02 / 共同语言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更高 OPR：理想热效率继续上升，真实收益却逐渐变贵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70432"/>
            <a:ext cx="6565392" cy="446227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7512" y="1335024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1261872"/>
            <a:ext cx="6089904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理想布雷顿效率｜γ = 1.4，未计 T₄ 与部件损失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124712" y="4654296"/>
            <a:ext cx="5230367" cy="0"/>
          </a:xfrm>
          <a:prstGeom prst="line">
            <a:avLst/>
          </a:prstGeom>
          <a:ln w="1524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124712" y="1755648"/>
            <a:ext cx="0" cy="2898648"/>
          </a:xfrm>
          <a:prstGeom prst="line">
            <a:avLst/>
          </a:prstGeom>
          <a:ln w="1524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49240" y="4745736"/>
            <a:ext cx="1005840" cy="228600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总压比 OPR 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1517904"/>
            <a:ext cx="1371600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η_th, ideal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1124712" y="3619772"/>
            <a:ext cx="475488" cy="888690"/>
          </a:xfrm>
          <a:prstGeom prst="line">
            <a:avLst/>
          </a:prstGeom>
          <a:ln w="3810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600200" y="2890747"/>
            <a:ext cx="950976" cy="729025"/>
          </a:xfrm>
          <a:prstGeom prst="line">
            <a:avLst/>
          </a:prstGeom>
          <a:ln w="3810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2551176" y="2526628"/>
            <a:ext cx="950975" cy="364119"/>
          </a:xfrm>
          <a:prstGeom prst="line">
            <a:avLst/>
          </a:prstGeom>
          <a:ln w="3810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3502151" y="2292703"/>
            <a:ext cx="950976" cy="233925"/>
          </a:xfrm>
          <a:prstGeom prst="line">
            <a:avLst/>
          </a:prstGeom>
          <a:ln w="3810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4453127" y="2124044"/>
            <a:ext cx="950977" cy="168659"/>
          </a:xfrm>
          <a:prstGeom prst="line">
            <a:avLst/>
          </a:prstGeom>
          <a:ln w="3810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5404104" y="1994003"/>
            <a:ext cx="950975" cy="130041"/>
          </a:xfrm>
          <a:prstGeom prst="line">
            <a:avLst/>
          </a:prstGeom>
          <a:ln w="3810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074420" y="4458170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549908" y="3569480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2500884" y="2840455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451859" y="2476336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4402836" y="2242411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353812" y="2073752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304788" y="1943711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0120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35608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10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62456" y="3318020"/>
            <a:ext cx="4754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48%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86584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20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13432" y="2588995"/>
            <a:ext cx="4754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58%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337559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30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88536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40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15383" y="1990951"/>
            <a:ext cx="4754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65%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39512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50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90488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60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17336" y="1692251"/>
            <a:ext cx="4754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69%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4663440" y="1755648"/>
            <a:ext cx="0" cy="2898648"/>
          </a:xfrm>
          <a:prstGeom prst="line">
            <a:avLst/>
          </a:prstGeom>
          <a:ln w="12700">
            <a:solidFill>
              <a:srgbClr val="2637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 rot="20880000">
            <a:off x="4773168" y="2148840"/>
            <a:ext cx="114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6B84A"/>
                </a:solidFill>
                <a:latin typeface="Noto Sans CJK SC"/>
              </a:rPr>
              <a:t>收益斜率下降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315200" y="1170432"/>
            <a:ext cx="4343400" cy="446227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79792" y="1335024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644383" y="1261872"/>
            <a:ext cx="38679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真实发动机的四个“反作用力”</a:t>
            </a:r>
          </a:p>
        </p:txBody>
      </p:sp>
      <p:sp>
        <p:nvSpPr>
          <p:cNvPr id="46" name="Oval 45"/>
          <p:cNvSpPr/>
          <p:nvPr/>
        </p:nvSpPr>
        <p:spPr>
          <a:xfrm>
            <a:off x="7571231" y="1865376"/>
            <a:ext cx="82296" cy="82296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754111" y="1728216"/>
            <a:ext cx="3502152" cy="51435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EEF5F7"/>
                </a:solidFill>
                <a:latin typeface="Noto Sans CJK SC"/>
              </a:rPr>
              <a:t>后级叶高缩小：Reynolds 数、间隙比和制造公差恶化</a:t>
            </a:r>
          </a:p>
        </p:txBody>
      </p:sp>
      <p:sp>
        <p:nvSpPr>
          <p:cNvPr id="48" name="Oval 47"/>
          <p:cNvSpPr/>
          <p:nvPr/>
        </p:nvSpPr>
        <p:spPr>
          <a:xfrm>
            <a:off x="7571231" y="2471165"/>
            <a:ext cx="82296" cy="82296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754111" y="2334006"/>
            <a:ext cx="3502152" cy="51435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EEF5F7"/>
                </a:solidFill>
                <a:latin typeface="Noto Sans CJK SC"/>
              </a:rPr>
              <a:t>压气机出口温度升高：燃烧稳定、冷却与材料窗口变窄</a:t>
            </a:r>
          </a:p>
        </p:txBody>
      </p:sp>
      <p:sp>
        <p:nvSpPr>
          <p:cNvPr id="50" name="Oval 49"/>
          <p:cNvSpPr/>
          <p:nvPr/>
        </p:nvSpPr>
        <p:spPr>
          <a:xfrm>
            <a:off x="7571231" y="3076956"/>
            <a:ext cx="82296" cy="82296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754111" y="2939796"/>
            <a:ext cx="3502152" cy="51435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EEF5F7"/>
                </a:solidFill>
                <a:latin typeface="Noto Sans CJK SC"/>
              </a:rPr>
              <a:t>级数/重量/长度增加：转子动力学与机匣控制更难</a:t>
            </a:r>
          </a:p>
        </p:txBody>
      </p:sp>
      <p:sp>
        <p:nvSpPr>
          <p:cNvPr id="52" name="Oval 51"/>
          <p:cNvSpPr/>
          <p:nvPr/>
        </p:nvSpPr>
        <p:spPr>
          <a:xfrm>
            <a:off x="7571231" y="3682746"/>
            <a:ext cx="82296" cy="82296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754111" y="3545585"/>
            <a:ext cx="3502152" cy="51435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EEF5F7"/>
                </a:solidFill>
                <a:latin typeface="Noto Sans CJK SC"/>
              </a:rPr>
              <a:t>最优 OPR 随飞行点、T₄、部件效率和寿命约束移动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571231" y="4379976"/>
            <a:ext cx="3685032" cy="749808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772400" y="4498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6B84A"/>
                </a:solidFill>
                <a:latin typeface="Noto Sans CJK SC"/>
              </a:rPr>
              <a:t>HyTEC 公开全成功目标：</a:t>
            </a:r>
            <a:br/>
            <a:r>
              <a:rPr sz="1050" b="1">
                <a:solidFill>
                  <a:srgbClr val="F6B84A"/>
                </a:solidFill>
                <a:latin typeface="Noto Sans CJK SC"/>
              </a:rPr>
              <a:t>单通道级 OPR &gt; 50（目标值，不是通用最优）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02 / 共同语言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更高推进效率：让更多空气“慢一点”加速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S01·S07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70432"/>
            <a:ext cx="5943600" cy="452628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7512" y="1335024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1261872"/>
            <a:ext cx="54681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理想单流推进效率｜ηₚ = 2 / (1 + Vⱼ/V₀)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097280" y="4654296"/>
            <a:ext cx="4617720" cy="0"/>
          </a:xfrm>
          <a:prstGeom prst="line">
            <a:avLst/>
          </a:prstGeom>
          <a:ln w="1524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097280" y="1773936"/>
            <a:ext cx="0" cy="2880360"/>
          </a:xfrm>
          <a:prstGeom prst="line">
            <a:avLst/>
          </a:prstGeom>
          <a:ln w="1524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09160" y="4745736"/>
            <a:ext cx="1005840" cy="228600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速度比 Vⱼ / V₀ 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" y="1536192"/>
            <a:ext cx="1371600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ηₚ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17171" y="2023317"/>
            <a:ext cx="439783" cy="433708"/>
          </a:xfrm>
          <a:prstGeom prst="line">
            <a:avLst/>
          </a:prstGeom>
          <a:ln w="381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756954" y="2457025"/>
            <a:ext cx="439783" cy="364314"/>
          </a:xfrm>
          <a:prstGeom prst="line">
            <a:avLst/>
          </a:prstGeom>
          <a:ln w="381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2196737" y="2821339"/>
            <a:ext cx="1099457" cy="698269"/>
          </a:xfrm>
          <a:prstGeom prst="line">
            <a:avLst/>
          </a:prstGeom>
          <a:ln w="381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3296194" y="3519608"/>
            <a:ext cx="1099457" cy="498764"/>
          </a:xfrm>
          <a:prstGeom prst="line">
            <a:avLst/>
          </a:prstGeom>
          <a:ln w="381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395651" y="4018372"/>
            <a:ext cx="1099457" cy="374073"/>
          </a:xfrm>
          <a:prstGeom prst="line">
            <a:avLst/>
          </a:prstGeom>
          <a:ln w="381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266879" y="1973025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706662" y="2406733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146445" y="2771047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3245902" y="3469316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4345359" y="3968080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444816" y="4342153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52579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1.1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7715" y="1739853"/>
            <a:ext cx="43891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37D4C8"/>
                </a:solidFill>
                <a:latin typeface="Noto Sans CJK SC"/>
              </a:rPr>
              <a:t>95%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92362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1.3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32145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1.5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977281" y="2537875"/>
            <a:ext cx="43891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37D4C8"/>
                </a:solidFill>
                <a:latin typeface="Noto Sans CJK SC"/>
              </a:rPr>
              <a:t>80%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31602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76738" y="3236144"/>
            <a:ext cx="43891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37D4C8"/>
                </a:solidFill>
                <a:latin typeface="Noto Sans CJK SC"/>
              </a:rPr>
              <a:t>67%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31059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2.5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30516" y="4727448"/>
            <a:ext cx="329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75652" y="4108981"/>
            <a:ext cx="43891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37D4C8"/>
                </a:solidFill>
                <a:latin typeface="Noto Sans CJK SC"/>
              </a:rPr>
              <a:t>50%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702552" y="1170432"/>
            <a:ext cx="4956048" cy="452628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867144" y="1335024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031736" y="1261872"/>
            <a:ext cx="448056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“大流量、低喷速”的代价表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967728" y="1737360"/>
            <a:ext cx="1033271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967728" y="1739188"/>
            <a:ext cx="1033271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风扇直径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93024" y="1746504"/>
            <a:ext cx="30723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短舱阻力 / 离地间隙 / 重量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6967728" y="2148840"/>
            <a:ext cx="4279392" cy="0"/>
          </a:xfrm>
          <a:prstGeom prst="line">
            <a:avLst/>
          </a:prstGeom>
          <a:ln w="1016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6967728" y="2377439"/>
            <a:ext cx="1033271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967728" y="2379268"/>
            <a:ext cx="1033271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叶尖速度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93024" y="2386583"/>
            <a:ext cx="30723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噪声 / 激波 / 强度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6967728" y="2788920"/>
            <a:ext cx="4279392" cy="0"/>
          </a:xfrm>
          <a:prstGeom prst="line">
            <a:avLst/>
          </a:prstGeom>
          <a:ln w="1016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6967728" y="3017520"/>
            <a:ext cx="1033271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967728" y="3019348"/>
            <a:ext cx="1033271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低比推力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193024" y="3026663"/>
            <a:ext cx="30723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喷口面积 / 安装 / 反推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6967728" y="3429000"/>
            <a:ext cx="4279392" cy="0"/>
          </a:xfrm>
          <a:prstGeom prst="line">
            <a:avLst/>
          </a:prstGeom>
          <a:ln w="1016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6967728" y="3657599"/>
            <a:ext cx="1033271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967728" y="3659428"/>
            <a:ext cx="1033271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齿轮或开式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193024" y="3666744"/>
            <a:ext cx="30723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传动损失 / 完整性 / 声学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6967728" y="4069079"/>
            <a:ext cx="4279392" cy="0"/>
          </a:xfrm>
          <a:prstGeom prst="line">
            <a:avLst/>
          </a:prstGeom>
          <a:ln w="1016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6967728" y="4297679"/>
            <a:ext cx="1033271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967728" y="4299508"/>
            <a:ext cx="1033271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机匣与支撑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193024" y="4306823"/>
            <a:ext cx="307238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畸变 / 颤振 / 鸟撞 / 包容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6967728" y="4709159"/>
            <a:ext cx="4279392" cy="0"/>
          </a:xfrm>
          <a:prstGeom prst="line">
            <a:avLst/>
          </a:prstGeom>
          <a:ln w="1016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6967728" y="4956048"/>
            <a:ext cx="4279392" cy="457200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123176" y="5074920"/>
            <a:ext cx="396849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20" b="1">
                <a:solidFill>
                  <a:srgbClr val="37D4C8"/>
                </a:solidFill>
                <a:latin typeface="Noto Sans CJK SC"/>
              </a:rPr>
              <a:t>结论：推进效率的最后一公里在飞机安装上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02 / 共同语言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裕度不是浪费：它是发动机穿越瞬态、畸变与退化的通行证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S03·S05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70432"/>
            <a:ext cx="6400800" cy="452628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7512" y="1335024"/>
            <a:ext cx="100584" cy="100584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1261872"/>
            <a:ext cx="59253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压气机特性图｜示意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097280" y="4681728"/>
            <a:ext cx="5029200" cy="0"/>
          </a:xfrm>
          <a:prstGeom prst="line">
            <a:avLst/>
          </a:prstGeom>
          <a:ln w="1524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097280" y="1755648"/>
            <a:ext cx="0" cy="2926080"/>
          </a:xfrm>
          <a:prstGeom prst="line">
            <a:avLst/>
          </a:prstGeom>
          <a:ln w="1524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120640" y="4773168"/>
            <a:ext cx="1005840" cy="228600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修正流量 W√T/P 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" y="1517904"/>
            <a:ext cx="1371600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总压比 PR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1700784" y="3452774"/>
            <a:ext cx="402336" cy="702259"/>
          </a:xfrm>
          <a:prstGeom prst="line">
            <a:avLst/>
          </a:prstGeom>
          <a:ln w="3175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2103120" y="2691993"/>
            <a:ext cx="553212" cy="760781"/>
          </a:xfrm>
          <a:prstGeom prst="line">
            <a:avLst/>
          </a:prstGeom>
          <a:ln w="3175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2656332" y="2106777"/>
            <a:ext cx="754380" cy="585216"/>
          </a:xfrm>
          <a:prstGeom prst="line">
            <a:avLst/>
          </a:prstGeom>
          <a:ln w="3175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3410712" y="1814169"/>
            <a:ext cx="804672" cy="292608"/>
          </a:xfrm>
          <a:prstGeom prst="line">
            <a:avLst/>
          </a:prstGeom>
          <a:ln w="3175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650492" y="4104741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2052827" y="3402482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2606040" y="2641701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3360420" y="2056485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4165092" y="1763877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 rot="20100000">
            <a:off x="2084831" y="2020824"/>
            <a:ext cx="71323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6B6B"/>
                </a:solidFill>
                <a:latin typeface="Noto Sans CJK SC"/>
              </a:rPr>
              <a:t>喘振线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2203704" y="3452774"/>
            <a:ext cx="603504" cy="936346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807208" y="2867558"/>
            <a:ext cx="754379" cy="585216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3561587" y="2867558"/>
            <a:ext cx="1005841" cy="117043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807208" y="3364992"/>
            <a:ext cx="603504" cy="1024128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3410712" y="2721254"/>
            <a:ext cx="754379" cy="643738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4165091" y="2721254"/>
            <a:ext cx="1005841" cy="87782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3410711" y="3277209"/>
            <a:ext cx="603505" cy="1111911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4014216" y="2574950"/>
            <a:ext cx="754380" cy="702259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4768596" y="2574950"/>
            <a:ext cx="1005840" cy="58522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4014215" y="3189427"/>
            <a:ext cx="603505" cy="1199693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4617720" y="2428646"/>
            <a:ext cx="754380" cy="760781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5372100" y="2428646"/>
            <a:ext cx="1005839" cy="29261"/>
          </a:xfrm>
          <a:prstGeom prst="line">
            <a:avLst/>
          </a:prstGeom>
          <a:ln w="1397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2656332" y="3043123"/>
            <a:ext cx="603503" cy="292608"/>
          </a:xfrm>
          <a:prstGeom prst="line">
            <a:avLst/>
          </a:prstGeom>
          <a:ln w="381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3259835" y="2809036"/>
            <a:ext cx="704089" cy="234087"/>
          </a:xfrm>
          <a:prstGeom prst="line">
            <a:avLst/>
          </a:prstGeom>
          <a:ln w="381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3963924" y="2691993"/>
            <a:ext cx="754380" cy="117043"/>
          </a:xfrm>
          <a:prstGeom prst="line">
            <a:avLst/>
          </a:prstGeom>
          <a:ln w="381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2606040" y="3285439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209543" y="2992831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913632" y="2758744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668012" y="2641701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 rot="21300000">
            <a:off x="3931920" y="2871216"/>
            <a:ext cx="65836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37D4C8"/>
                </a:solidFill>
                <a:latin typeface="Noto Sans CJK SC"/>
              </a:rPr>
              <a:t>工作线</a:t>
            </a:r>
          </a:p>
        </p:txBody>
      </p:sp>
      <p:cxnSp>
        <p:nvCxnSpPr>
          <p:cNvPr id="47" name="Connector 46"/>
          <p:cNvCxnSpPr/>
          <p:nvPr/>
        </p:nvCxnSpPr>
        <p:spPr>
          <a:xfrm flipH="1">
            <a:off x="2926080" y="2542032"/>
            <a:ext cx="320040" cy="512064"/>
          </a:xfrm>
          <a:prstGeom prst="line">
            <a:avLst/>
          </a:prstGeom>
          <a:ln w="25400">
            <a:solidFill>
              <a:srgbClr val="F6B84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926080" y="2743200"/>
            <a:ext cx="3200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6B84A"/>
                </a:solidFill>
                <a:latin typeface="Noto Sans CJK SC"/>
              </a:rPr>
              <a:t>SM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150608" y="1170432"/>
            <a:ext cx="4507992" cy="452628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315200" y="1335024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479792" y="1261872"/>
            <a:ext cx="4032504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裕度被谁消耗？</a:t>
            </a:r>
          </a:p>
        </p:txBody>
      </p:sp>
      <p:sp>
        <p:nvSpPr>
          <p:cNvPr id="52" name="Oval 51"/>
          <p:cNvSpPr/>
          <p:nvPr/>
        </p:nvSpPr>
        <p:spPr>
          <a:xfrm>
            <a:off x="7443216" y="1764792"/>
            <a:ext cx="219456" cy="219456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443216" y="1810512"/>
            <a:ext cx="21945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6B84A"/>
                </a:solidFill>
                <a:latin typeface="Noto Sans CJK SC"/>
              </a:rPr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08975" y="1719072"/>
            <a:ext cx="74980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瞬态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613648" y="1719072"/>
            <a:ext cx="259689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9FB2BC"/>
                </a:solidFill>
                <a:latin typeface="Noto Sans CJK SC"/>
              </a:rPr>
              <a:t>加减速转子功率不匹配</a:t>
            </a:r>
          </a:p>
        </p:txBody>
      </p:sp>
      <p:sp>
        <p:nvSpPr>
          <p:cNvPr id="56" name="Oval 55"/>
          <p:cNvSpPr/>
          <p:nvPr/>
        </p:nvSpPr>
        <p:spPr>
          <a:xfrm>
            <a:off x="7443216" y="2423159"/>
            <a:ext cx="219456" cy="219456"/>
          </a:xfrm>
          <a:prstGeom prst="ellipse">
            <a:avLst/>
          </a:prstGeom>
          <a:solidFill>
            <a:srgbClr val="0B1118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443216" y="2468879"/>
            <a:ext cx="21945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568DFF"/>
                </a:solidFill>
                <a:latin typeface="Noto Sans CJK SC"/>
              </a:rPr>
              <a:t>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808975" y="2377439"/>
            <a:ext cx="74980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进口畸变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613648" y="2377439"/>
            <a:ext cx="259689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9FB2BC"/>
                </a:solidFill>
                <a:latin typeface="Noto Sans CJK SC"/>
              </a:rPr>
              <a:t>机动 / 侧风 / BLI / 短舱</a:t>
            </a:r>
          </a:p>
        </p:txBody>
      </p:sp>
      <p:sp>
        <p:nvSpPr>
          <p:cNvPr id="60" name="Oval 59"/>
          <p:cNvSpPr/>
          <p:nvPr/>
        </p:nvSpPr>
        <p:spPr>
          <a:xfrm>
            <a:off x="7443216" y="3081527"/>
            <a:ext cx="219456" cy="219456"/>
          </a:xfrm>
          <a:prstGeom prst="ellipse">
            <a:avLst/>
          </a:prstGeom>
          <a:solidFill>
            <a:srgbClr val="0B1118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443216" y="3127248"/>
            <a:ext cx="21945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B99CFF"/>
                </a:solidFill>
                <a:latin typeface="Noto Sans CJK SC"/>
              </a:rPr>
              <a:t>3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808975" y="3035808"/>
            <a:ext cx="74980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抽功/引气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613648" y="3035808"/>
            <a:ext cx="259689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9FB2BC"/>
                </a:solidFill>
                <a:latin typeface="Noto Sans CJK SC"/>
              </a:rPr>
              <a:t>电系统、环境控制、除冰</a:t>
            </a:r>
          </a:p>
        </p:txBody>
      </p:sp>
      <p:sp>
        <p:nvSpPr>
          <p:cNvPr id="64" name="Oval 63"/>
          <p:cNvSpPr/>
          <p:nvPr/>
        </p:nvSpPr>
        <p:spPr>
          <a:xfrm>
            <a:off x="7443216" y="3739896"/>
            <a:ext cx="219456" cy="219456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443216" y="3785615"/>
            <a:ext cx="21945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F6B6B"/>
                </a:solidFill>
                <a:latin typeface="Noto Sans CJK SC"/>
              </a:rPr>
              <a:t>4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808975" y="3694176"/>
            <a:ext cx="74980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退化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613648" y="3694176"/>
            <a:ext cx="259689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9FB2BC"/>
                </a:solidFill>
                <a:latin typeface="Noto Sans CJK SC"/>
              </a:rPr>
              <a:t>粗糙、间隙、污损、损伤</a:t>
            </a:r>
          </a:p>
        </p:txBody>
      </p:sp>
      <p:sp>
        <p:nvSpPr>
          <p:cNvPr id="68" name="Oval 67"/>
          <p:cNvSpPr/>
          <p:nvPr/>
        </p:nvSpPr>
        <p:spPr>
          <a:xfrm>
            <a:off x="7443216" y="4398264"/>
            <a:ext cx="219456" cy="219456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443216" y="4443983"/>
            <a:ext cx="21945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37D4C8"/>
                </a:solidFill>
                <a:latin typeface="Noto Sans CJK SC"/>
              </a:rPr>
              <a:t>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808975" y="4352544"/>
            <a:ext cx="74980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制造离散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613648" y="4352544"/>
            <a:ext cx="259689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9FB2BC"/>
                </a:solidFill>
                <a:latin typeface="Noto Sans CJK SC"/>
              </a:rPr>
              <a:t>几何、装配、传感偏差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7443216" y="5029200"/>
            <a:ext cx="3794760" cy="402336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571231" y="5120640"/>
            <a:ext cx="354787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B99CFF"/>
                </a:solidFill>
                <a:latin typeface="Noto Sans CJK SC"/>
              </a:rPr>
              <a:t>前沿方向：用感知 + 电机补能，把静态裕度变成动态裕度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技术全景：三条效率主线，四个共同闸门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全员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S03·S07·S15·S17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335024"/>
            <a:ext cx="138988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6B6B"/>
                </a:solidFill>
                <a:latin typeface="Noto Sans CJK SC"/>
              </a:rPr>
              <a:t>A 热效率 / 比功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011680" y="1499616"/>
            <a:ext cx="9464040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194560" y="1225295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267712" y="1344168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紧凑核心机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05072" y="1225295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078224" y="1344168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高 OPR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815583" y="1225295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888736" y="1344168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CMC / EBC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6096" y="1225295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99248" y="1344168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先进冷却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436608" y="1225295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09760" y="1344168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低排放燃烧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2743200"/>
            <a:ext cx="138988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37D4C8"/>
                </a:solidFill>
                <a:latin typeface="Noto Sans CJK SC"/>
              </a:rPr>
              <a:t>B 推进 / 安装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2011680" y="2907792"/>
            <a:ext cx="9464040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2194560" y="2633472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267712" y="2752344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齿轮 UHBPR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005072" y="2633472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078224" y="2752344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开式风扇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815583" y="2633472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888736" y="2752344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BLI / 分布推进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26096" y="2633472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699248" y="2752344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轻质短舱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4151376"/>
            <a:ext cx="138988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568DFF"/>
                </a:solidFill>
                <a:latin typeface="Noto Sans CJK SC"/>
              </a:rPr>
              <a:t>C 功率 / 智能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2011680" y="4315968"/>
            <a:ext cx="9464040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2194560" y="4041648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267712" y="4160520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第三涵道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005072" y="4041648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078224" y="4160520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双转子电机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15583" y="4041648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888736" y="4160520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TEEM 控制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626096" y="4041648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699248" y="4160520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数字孪生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436608" y="4041648"/>
            <a:ext cx="1481328" cy="53035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09760" y="4160520"/>
            <a:ext cx="133502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EEF5F7"/>
                </a:solidFill>
                <a:latin typeface="Noto Sans CJK SC"/>
              </a:rPr>
              <a:t>PHM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5577840"/>
            <a:ext cx="10515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共同闸门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965960" y="5367528"/>
            <a:ext cx="1938528" cy="658368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057400" y="5468112"/>
            <a:ext cx="17556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F6B84A"/>
                </a:solidFill>
                <a:latin typeface="Noto Sans CJK SC"/>
              </a:rPr>
              <a:t>耐久/寿命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057400" y="5733288"/>
            <a:ext cx="175564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材料与统计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297679" y="5367528"/>
            <a:ext cx="1938528" cy="658368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389119" y="5468112"/>
            <a:ext cx="17556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F6B84A"/>
                </a:solidFill>
                <a:latin typeface="Noto Sans CJK SC"/>
              </a:rPr>
              <a:t>可制造/可修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389119" y="5733288"/>
            <a:ext cx="175564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过程能力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629400" y="5367528"/>
            <a:ext cx="1938528" cy="658368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720840" y="5468112"/>
            <a:ext cx="17556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F6B84A"/>
                </a:solidFill>
                <a:latin typeface="Noto Sans CJK SC"/>
              </a:rPr>
              <a:t>适航/安全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720840" y="5733288"/>
            <a:ext cx="175564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故障闭环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961119" y="5367528"/>
            <a:ext cx="1938528" cy="658368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052559" y="5468112"/>
            <a:ext cx="17556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F6B84A"/>
                </a:solidFill>
                <a:latin typeface="Noto Sans CJK SC"/>
              </a:rPr>
              <a:t>安装/任务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052559" y="5733288"/>
            <a:ext cx="175564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净收益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齿轮超高涵道比：用“分速”同时释放风扇与低压涡轮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Editable schematic nacelle"/>
          <p:cNvSpPr/>
          <p:nvPr/>
        </p:nvSpPr>
        <p:spPr>
          <a:xfrm>
            <a:off x="594360" y="1353312"/>
            <a:ext cx="6537960" cy="2221991"/>
          </a:xfrm>
          <a:prstGeom prst="roundRect">
            <a:avLst/>
          </a:prstGeom>
          <a:solidFill>
            <a:srgbClr val="152433"/>
          </a:solidFill>
          <a:ln w="1270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77240" y="1389888"/>
            <a:ext cx="2148839" cy="2148839"/>
          </a:xfrm>
          <a:prstGeom prst="ellipse">
            <a:avLst/>
          </a:prstGeom>
          <a:solidFill>
            <a:srgbClr val="0E293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1851660" y="2464308"/>
            <a:ext cx="795070" cy="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851660" y="2464308"/>
            <a:ext cx="688551" cy="397535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851660" y="2464308"/>
            <a:ext cx="397535" cy="68855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851660" y="2464308"/>
            <a:ext cx="0" cy="79507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454124" y="2464308"/>
            <a:ext cx="397536" cy="68855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>
            <a:off x="1163108" y="2464308"/>
            <a:ext cx="688552" cy="397535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1056589" y="2464308"/>
            <a:ext cx="795071" cy="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 flipV="1">
            <a:off x="1163108" y="2066772"/>
            <a:ext cx="688552" cy="397536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 flipV="1">
            <a:off x="1454124" y="1775756"/>
            <a:ext cx="397536" cy="688552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1851660" y="1669237"/>
            <a:ext cx="0" cy="79507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1851660" y="1775756"/>
            <a:ext cx="397535" cy="688552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1851660" y="2066772"/>
            <a:ext cx="688551" cy="397536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751075" y="2363724"/>
            <a:ext cx="201168" cy="201168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673352" y="2044598"/>
            <a:ext cx="875903" cy="839419"/>
          </a:xfrm>
          <a:prstGeom prst="rect">
            <a:avLst/>
          </a:prstGeom>
          <a:solidFill>
            <a:srgbClr val="568DFF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673352" y="2207818"/>
            <a:ext cx="875903" cy="51297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LPC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85831" y="2044598"/>
            <a:ext cx="1197955" cy="839419"/>
          </a:xfrm>
          <a:prstGeom prst="rect">
            <a:avLst/>
          </a:prstGeom>
          <a:solidFill>
            <a:srgbClr val="37D4C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85831" y="2207818"/>
            <a:ext cx="1197955" cy="51297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HPC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20363" y="2044598"/>
            <a:ext cx="929579" cy="839419"/>
          </a:xfrm>
          <a:prstGeom prst="rect">
            <a:avLst/>
          </a:prstGeom>
          <a:solidFill>
            <a:srgbClr val="F6B84A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820363" y="2207818"/>
            <a:ext cx="929579" cy="51297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燃烧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786518" y="2044598"/>
            <a:ext cx="875903" cy="839419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86518" y="2207818"/>
            <a:ext cx="875903" cy="51297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698998" y="2044598"/>
            <a:ext cx="1036929" cy="839419"/>
          </a:xfrm>
          <a:prstGeom prst="rect">
            <a:avLst/>
          </a:prstGeom>
          <a:solidFill>
            <a:srgbClr val="B99CFF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98998" y="2207818"/>
            <a:ext cx="1036929" cy="51297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LPT</a:t>
            </a:r>
          </a:p>
        </p:txBody>
      </p:sp>
      <p:sp>
        <p:nvSpPr>
          <p:cNvPr id="35" name="Oval 34"/>
          <p:cNvSpPr/>
          <p:nvPr/>
        </p:nvSpPr>
        <p:spPr>
          <a:xfrm>
            <a:off x="1408176" y="2207818"/>
            <a:ext cx="256032" cy="256032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408176" y="2207818"/>
            <a:ext cx="25603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G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49808" y="3840480"/>
            <a:ext cx="10972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3842308"/>
            <a:ext cx="10972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低速大风扇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816352" y="3840480"/>
            <a:ext cx="1243584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816352" y="3842308"/>
            <a:ext cx="124358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高速低压涡轮</a:t>
            </a:r>
          </a:p>
        </p:txBody>
      </p:sp>
      <p:sp>
        <p:nvSpPr>
          <p:cNvPr id="41" name="Oval 40"/>
          <p:cNvSpPr/>
          <p:nvPr/>
        </p:nvSpPr>
        <p:spPr>
          <a:xfrm>
            <a:off x="2139696" y="3767328"/>
            <a:ext cx="475488" cy="475488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139696" y="3895344"/>
            <a:ext cx="47548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30" b="1">
                <a:solidFill>
                  <a:srgbClr val="F6B84A"/>
                </a:solidFill>
                <a:latin typeface="Noto Sans CJK SC"/>
              </a:rPr>
              <a:t>齿轮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1847088" y="4005072"/>
            <a:ext cx="292608" cy="0"/>
          </a:xfrm>
          <a:prstGeom prst="line">
            <a:avLst/>
          </a:prstGeom>
          <a:ln w="254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2615184" y="4005072"/>
            <a:ext cx="201168" cy="0"/>
          </a:xfrm>
          <a:prstGeom prst="line">
            <a:avLst/>
          </a:prstGeom>
          <a:ln w="25400">
            <a:solidFill>
              <a:srgbClr val="B99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7333488" y="1188720"/>
            <a:ext cx="4343400" cy="276148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98079" y="1353312"/>
            <a:ext cx="100584" cy="100584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662671" y="1280160"/>
            <a:ext cx="38679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一级收益</a:t>
            </a:r>
          </a:p>
        </p:txBody>
      </p:sp>
      <p:sp>
        <p:nvSpPr>
          <p:cNvPr id="48" name="Oval 47"/>
          <p:cNvSpPr/>
          <p:nvPr/>
        </p:nvSpPr>
        <p:spPr>
          <a:xfrm>
            <a:off x="7607808" y="1892807"/>
            <a:ext cx="82296" cy="82296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790688" y="1755648"/>
            <a:ext cx="3529583" cy="435863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EEF5F7"/>
                </a:solidFill>
                <a:latin typeface="Noto Sans CJK SC"/>
              </a:rPr>
              <a:t>降低风扇叶尖速度与风扇压比</a:t>
            </a:r>
          </a:p>
        </p:txBody>
      </p:sp>
      <p:sp>
        <p:nvSpPr>
          <p:cNvPr id="50" name="Oval 49"/>
          <p:cNvSpPr/>
          <p:nvPr/>
        </p:nvSpPr>
        <p:spPr>
          <a:xfrm>
            <a:off x="7607808" y="2420112"/>
            <a:ext cx="82296" cy="82296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790688" y="2282952"/>
            <a:ext cx="3529583" cy="435863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EEF5F7"/>
                </a:solidFill>
                <a:latin typeface="Noto Sans CJK SC"/>
              </a:rPr>
              <a:t>提高低压涡轮转速，减少级数/尺寸</a:t>
            </a:r>
          </a:p>
        </p:txBody>
      </p:sp>
      <p:sp>
        <p:nvSpPr>
          <p:cNvPr id="52" name="Oval 51"/>
          <p:cNvSpPr/>
          <p:nvPr/>
        </p:nvSpPr>
        <p:spPr>
          <a:xfrm>
            <a:off x="7607808" y="2947416"/>
            <a:ext cx="82296" cy="82296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790688" y="2810256"/>
            <a:ext cx="3529583" cy="435863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EEF5F7"/>
                </a:solidFill>
                <a:latin typeface="Noto Sans CJK SC"/>
              </a:rPr>
              <a:t>为更大直径、更低比推力提供架构空间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333488" y="4160520"/>
            <a:ext cx="4343400" cy="148132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498079" y="4325112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662671" y="4251959"/>
            <a:ext cx="38679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闸门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589520" y="4626864"/>
            <a:ext cx="384048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70" b="1">
                <a:solidFill>
                  <a:srgbClr val="9FB2BC"/>
                </a:solidFill>
                <a:latin typeface="Noto Sans CJK SC"/>
              </a:rPr>
              <a:t>功率密度｜效率与热｜扭转动力学｜轴承/润滑｜失效包容｜在翼维护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94360" y="4681728"/>
            <a:ext cx="6537960" cy="859536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41248" y="4855464"/>
            <a:ext cx="605332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厂商口径：P&amp;W GTF 官方页称“GTF 动力飞机每航次可节油最高约 20%”。</a:t>
            </a:r>
            <a:br/>
            <a:r>
              <a:rPr sz="1019" b="0">
                <a:solidFill>
                  <a:srgbClr val="EEF5F7"/>
                </a:solidFill>
                <a:latin typeface="Noto Sans CJK SC"/>
              </a:rPr>
              <a:t>这是飞机级‘up to’主张；比较时必须保留具体机型与基准。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开式风扇：移除短舱损失，也把推进与飞机重新绑在一起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6384" y="1280160"/>
            <a:ext cx="0" cy="2240280"/>
          </a:xfrm>
          <a:prstGeom prst="line">
            <a:avLst/>
          </a:prstGeom>
          <a:ln w="254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arallelogram 10"/>
          <p:cNvSpPr/>
          <p:nvPr/>
        </p:nvSpPr>
        <p:spPr>
          <a:xfrm rot="1080000">
            <a:off x="649224" y="1289304"/>
            <a:ext cx="274320" cy="109728"/>
          </a:xfrm>
          <a:prstGeom prst="parallelogram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Parallelogram 11"/>
          <p:cNvSpPr/>
          <p:nvPr/>
        </p:nvSpPr>
        <p:spPr>
          <a:xfrm rot="1080000">
            <a:off x="649224" y="1641348"/>
            <a:ext cx="274320" cy="109728"/>
          </a:xfrm>
          <a:prstGeom prst="parallelogram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Parallelogram 12"/>
          <p:cNvSpPr/>
          <p:nvPr/>
        </p:nvSpPr>
        <p:spPr>
          <a:xfrm rot="1080000">
            <a:off x="649224" y="1993392"/>
            <a:ext cx="274320" cy="109728"/>
          </a:xfrm>
          <a:prstGeom prst="parallelogram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Parallelogram 13"/>
          <p:cNvSpPr/>
          <p:nvPr/>
        </p:nvSpPr>
        <p:spPr>
          <a:xfrm rot="1080000">
            <a:off x="649224" y="2345436"/>
            <a:ext cx="274320" cy="109728"/>
          </a:xfrm>
          <a:prstGeom prst="parallelogram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Parallelogram 14"/>
          <p:cNvSpPr/>
          <p:nvPr/>
        </p:nvSpPr>
        <p:spPr>
          <a:xfrm rot="1080000">
            <a:off x="649224" y="2697479"/>
            <a:ext cx="274320" cy="109728"/>
          </a:xfrm>
          <a:prstGeom prst="parallelogram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Parallelogram 15"/>
          <p:cNvSpPr/>
          <p:nvPr/>
        </p:nvSpPr>
        <p:spPr>
          <a:xfrm rot="1080000">
            <a:off x="649224" y="3049523"/>
            <a:ext cx="274320" cy="109728"/>
          </a:xfrm>
          <a:prstGeom prst="parallelogram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Parallelogram 16"/>
          <p:cNvSpPr/>
          <p:nvPr/>
        </p:nvSpPr>
        <p:spPr>
          <a:xfrm rot="1080000">
            <a:off x="649224" y="3401568"/>
            <a:ext cx="274320" cy="109728"/>
          </a:xfrm>
          <a:prstGeom prst="parallelogram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1170432" y="1280160"/>
            <a:ext cx="0" cy="2240280"/>
          </a:xfrm>
          <a:prstGeom prst="line">
            <a:avLst/>
          </a:prstGeom>
          <a:ln w="2540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arallelogram 18"/>
          <p:cNvSpPr/>
          <p:nvPr/>
        </p:nvSpPr>
        <p:spPr>
          <a:xfrm rot="20520000">
            <a:off x="1033272" y="1289304"/>
            <a:ext cx="274320" cy="109728"/>
          </a:xfrm>
          <a:prstGeom prst="parallelogram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arallelogram 19"/>
          <p:cNvSpPr/>
          <p:nvPr/>
        </p:nvSpPr>
        <p:spPr>
          <a:xfrm rot="20520000">
            <a:off x="1033272" y="1641348"/>
            <a:ext cx="274320" cy="109728"/>
          </a:xfrm>
          <a:prstGeom prst="parallelogram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rallelogram 20"/>
          <p:cNvSpPr/>
          <p:nvPr/>
        </p:nvSpPr>
        <p:spPr>
          <a:xfrm rot="20520000">
            <a:off x="1033272" y="1993392"/>
            <a:ext cx="274320" cy="109728"/>
          </a:xfrm>
          <a:prstGeom prst="parallelogram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Parallelogram 21"/>
          <p:cNvSpPr/>
          <p:nvPr/>
        </p:nvSpPr>
        <p:spPr>
          <a:xfrm rot="20520000">
            <a:off x="1033272" y="2345436"/>
            <a:ext cx="274320" cy="109728"/>
          </a:xfrm>
          <a:prstGeom prst="parallelogram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Parallelogram 22"/>
          <p:cNvSpPr/>
          <p:nvPr/>
        </p:nvSpPr>
        <p:spPr>
          <a:xfrm rot="20520000">
            <a:off x="1033272" y="2697479"/>
            <a:ext cx="274320" cy="109728"/>
          </a:xfrm>
          <a:prstGeom prst="parallelogram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Parallelogram 23"/>
          <p:cNvSpPr/>
          <p:nvPr/>
        </p:nvSpPr>
        <p:spPr>
          <a:xfrm rot="20520000">
            <a:off x="1033272" y="3049523"/>
            <a:ext cx="274320" cy="109728"/>
          </a:xfrm>
          <a:prstGeom prst="parallelogram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Parallelogram 24"/>
          <p:cNvSpPr/>
          <p:nvPr/>
        </p:nvSpPr>
        <p:spPr>
          <a:xfrm rot="20520000">
            <a:off x="1033272" y="3401568"/>
            <a:ext cx="274320" cy="109728"/>
          </a:xfrm>
          <a:prstGeom prst="parallelogram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499616" y="1980590"/>
            <a:ext cx="756208" cy="839419"/>
          </a:xfrm>
          <a:prstGeom prst="rect">
            <a:avLst/>
          </a:prstGeom>
          <a:solidFill>
            <a:srgbClr val="568DFF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499616" y="2143810"/>
            <a:ext cx="756208" cy="51297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LPC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292400" y="1980590"/>
            <a:ext cx="1036015" cy="839419"/>
          </a:xfrm>
          <a:prstGeom prst="rect">
            <a:avLst/>
          </a:prstGeom>
          <a:solidFill>
            <a:srgbClr val="37D4C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292400" y="2143810"/>
            <a:ext cx="1036015" cy="51297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HPC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64992" y="1980590"/>
            <a:ext cx="802843" cy="839419"/>
          </a:xfrm>
          <a:prstGeom prst="rect">
            <a:avLst/>
          </a:prstGeom>
          <a:solidFill>
            <a:srgbClr val="F6B84A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364992" y="2143810"/>
            <a:ext cx="802843" cy="51297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燃烧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204411" y="1980590"/>
            <a:ext cx="756208" cy="839419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204411" y="2143810"/>
            <a:ext cx="756208" cy="51297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997196" y="1980590"/>
            <a:ext cx="896112" cy="839419"/>
          </a:xfrm>
          <a:prstGeom prst="rect">
            <a:avLst/>
          </a:prstGeom>
          <a:solidFill>
            <a:srgbClr val="B99CFF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997196" y="2143810"/>
            <a:ext cx="896112" cy="51297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LPT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640080" y="3767328"/>
            <a:ext cx="5330952" cy="0"/>
          </a:xfrm>
          <a:prstGeom prst="line">
            <a:avLst/>
          </a:prstGeom>
          <a:ln w="508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Isosceles Triangle 36"/>
          <p:cNvSpPr/>
          <p:nvPr/>
        </p:nvSpPr>
        <p:spPr>
          <a:xfrm rot="5400000">
            <a:off x="5945428" y="3684117"/>
            <a:ext cx="153619" cy="166420"/>
          </a:xfrm>
          <a:prstGeom prst="triangle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4014215"/>
            <a:ext cx="527608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37D4C8"/>
                </a:solidFill>
                <a:latin typeface="Noto Sans CJK SC"/>
              </a:rPr>
              <a:t>大盘面载荷↓｜无外涵短舱｜同等巡航速度目标至 M0.8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537960" y="1188720"/>
            <a:ext cx="5138928" cy="205740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702552" y="1353312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867144" y="1280160"/>
            <a:ext cx="46634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CFM RISE 公开目标（机构页面）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830568" y="1764792"/>
            <a:ext cx="1874519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976872" y="1837943"/>
            <a:ext cx="1581911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37D4C8"/>
                </a:solidFill>
                <a:latin typeface="Noto Sans CJK SC"/>
              </a:rPr>
              <a:t>+20%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76872" y="2267712"/>
            <a:ext cx="1581911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推进效率改善目标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76872" y="2487168"/>
            <a:ext cx="1581911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相对当今最高效架构；非整机燃油承诺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988552" y="1764792"/>
            <a:ext cx="2057400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134856" y="1837943"/>
            <a:ext cx="1764792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568DFF"/>
                </a:solidFill>
                <a:latin typeface="Noto Sans CJK SC"/>
              </a:rPr>
              <a:t>M 0.8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34856" y="2267712"/>
            <a:ext cx="1764792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单通道巡航速度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134856" y="2487168"/>
            <a:ext cx="1764792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页面描述‘up to’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537960" y="3456432"/>
            <a:ext cx="5138928" cy="217627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6702552" y="3621024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867144" y="3547872"/>
            <a:ext cx="46634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决定能否上机的四个问题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821424" y="3986784"/>
            <a:ext cx="6400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21424" y="3988612"/>
            <a:ext cx="6400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声学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07808" y="3995928"/>
            <a:ext cx="1353312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9FB2BC"/>
                </a:solidFill>
                <a:latin typeface="Noto Sans CJK SC"/>
              </a:rPr>
              <a:t>调性噪声、相互作用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153144" y="3986784"/>
            <a:ext cx="6400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153144" y="3988612"/>
            <a:ext cx="6400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完整性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939528" y="3995928"/>
            <a:ext cx="1353312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9FB2BC"/>
                </a:solidFill>
                <a:latin typeface="Noto Sans CJK SC"/>
              </a:rPr>
              <a:t>叶片释放、鸟撞、冰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821424" y="4654296"/>
            <a:ext cx="6400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21424" y="4656124"/>
            <a:ext cx="6400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安装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607808" y="4663440"/>
            <a:ext cx="1353312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9FB2BC"/>
                </a:solidFill>
                <a:latin typeface="Noto Sans CJK SC"/>
              </a:rPr>
              <a:t>机翼/机身/尾翼干扰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153144" y="4654296"/>
            <a:ext cx="6400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9153144" y="4656124"/>
            <a:ext cx="6400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适航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939528" y="4663440"/>
            <a:ext cx="1353312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9FB2BC"/>
                </a:solidFill>
                <a:latin typeface="Noto Sans CJK SC"/>
              </a:rPr>
              <a:t>包容理念与地面安全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713232" y="4754880"/>
            <a:ext cx="5532120" cy="841248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50976" y="4910328"/>
            <a:ext cx="504748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关键转变：发动机厂不再能独立优化。</a:t>
            </a:r>
            <a:br/>
            <a:r>
              <a:rPr sz="1050" b="1">
                <a:solidFill>
                  <a:srgbClr val="EEF5F7"/>
                </a:solidFill>
                <a:latin typeface="Noto Sans CJK SC"/>
              </a:rPr>
              <a:t>桨叶相位、机翼位置、机体遮蔽与客舱声学必须联合求解。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紧凑高功率密度核心机：尺寸缩小，物理难度反而放大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S03·S04·S05·S24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2011680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" y="1261872"/>
            <a:ext cx="1719072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37D4C8"/>
                </a:solidFill>
                <a:latin typeface="Noto Sans CJK SC"/>
              </a:rPr>
              <a:t>&gt;15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" y="1691640"/>
            <a:ext cx="1719072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涵道比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" y="1911095"/>
            <a:ext cx="1719072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NASA HyTEC full-success KPP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70632" y="1188720"/>
            <a:ext cx="2011680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16936" y="1261872"/>
            <a:ext cx="1719072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6B84A"/>
                </a:solidFill>
                <a:latin typeface="Noto Sans CJK SC"/>
              </a:rPr>
              <a:t>&gt;50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16936" y="1691640"/>
            <a:ext cx="1719072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总压比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16936" y="1911095"/>
            <a:ext cx="1719072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NASA HyTEC full-success KPP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38344" y="1188720"/>
            <a:ext cx="2011680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84648" y="1261872"/>
            <a:ext cx="1719072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67D58A"/>
                </a:solidFill>
                <a:latin typeface="Noto Sans CJK SC"/>
              </a:rPr>
              <a:t>10%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84648" y="1691640"/>
            <a:ext cx="1719072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核心机归因燃油收益目标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84648" y="1911095"/>
            <a:ext cx="1719072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NASA HyTEC full-success KPP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06055" y="1188720"/>
            <a:ext cx="2011680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52359" y="1261872"/>
            <a:ext cx="1719072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68DFF"/>
                </a:solidFill>
                <a:latin typeface="Noto Sans CJK SC"/>
              </a:rPr>
              <a:t>20%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59" y="1691640"/>
            <a:ext cx="1719072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高空功率抽取目标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52359" y="1911095"/>
            <a:ext cx="1719072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NASA HyTEC full-success KPP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573768" y="1188720"/>
            <a:ext cx="2011680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720072" y="1261872"/>
            <a:ext cx="1719072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B99CFF"/>
                </a:solidFill>
                <a:latin typeface="Noto Sans CJK SC"/>
              </a:rPr>
              <a:t>&lt;3 lbm/s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20072" y="1691640"/>
            <a:ext cx="1719072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HPC 出口修正流量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20072" y="1911095"/>
            <a:ext cx="1719072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NASA HyTEC full-success KPP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2450592"/>
            <a:ext cx="6693408" cy="304495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67512" y="2615184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2104" y="2542032"/>
            <a:ext cx="621792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小尺度的四个陷阱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95528" y="2990088"/>
            <a:ext cx="10972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95528" y="2991916"/>
            <a:ext cx="10972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间隙比 ↑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03120" y="2999232"/>
            <a:ext cx="4617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相同绝对间隙占叶高比例更大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95528" y="3538728"/>
            <a:ext cx="10972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5528" y="3540556"/>
            <a:ext cx="10972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Re ↓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03120" y="3547872"/>
            <a:ext cx="4617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附面层与损失机理改变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95528" y="4087368"/>
            <a:ext cx="10972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95528" y="4089196"/>
            <a:ext cx="10972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表面积/体积 ↑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103120" y="4096511"/>
            <a:ext cx="4617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冷却、热浸与机匣控制更敏感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95528" y="4636008"/>
            <a:ext cx="10972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95528" y="4637836"/>
            <a:ext cx="10972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后级温度 ↑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03120" y="4645152"/>
            <a:ext cx="4617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燃烧、涡轮冷却和材料窗口耦合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452360" y="2450592"/>
            <a:ext cx="4206240" cy="304495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616952" y="2615184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781544" y="2542032"/>
            <a:ext cx="373075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证据口径与状态</a:t>
            </a:r>
          </a:p>
        </p:txBody>
      </p:sp>
      <p:sp>
        <p:nvSpPr>
          <p:cNvPr id="48" name="Oval 47"/>
          <p:cNvSpPr/>
          <p:nvPr/>
        </p:nvSpPr>
        <p:spPr>
          <a:xfrm>
            <a:off x="7717536" y="3108960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900415" y="2971800"/>
            <a:ext cx="3456432" cy="43205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40" b="0">
                <a:solidFill>
                  <a:srgbClr val="EEF5F7"/>
                </a:solidFill>
                <a:latin typeface="Noto Sans CJK SC"/>
              </a:rPr>
              <a:t>KPP 是项目成功目标，不是已实现产品性能</a:t>
            </a:r>
          </a:p>
        </p:txBody>
      </p:sp>
      <p:sp>
        <p:nvSpPr>
          <p:cNvPr id="50" name="Oval 49"/>
          <p:cNvSpPr/>
          <p:nvPr/>
        </p:nvSpPr>
        <p:spPr>
          <a:xfrm>
            <a:off x="7717536" y="3586734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900415" y="3449574"/>
            <a:ext cx="3456432" cy="43205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40" b="0">
                <a:solidFill>
                  <a:srgbClr val="EEF5F7"/>
                </a:solidFill>
                <a:latin typeface="Noto Sans CJK SC"/>
              </a:rPr>
              <a:t>NASA 页面于 2026-02 标注 HyTEC 项目已结束</a:t>
            </a:r>
          </a:p>
        </p:txBody>
      </p:sp>
      <p:sp>
        <p:nvSpPr>
          <p:cNvPr id="52" name="Oval 51"/>
          <p:cNvSpPr/>
          <p:nvPr/>
        </p:nvSpPr>
        <p:spPr>
          <a:xfrm>
            <a:off x="7717536" y="4064508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900415" y="3927348"/>
            <a:ext cx="3456432" cy="43205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40" b="0">
                <a:solidFill>
                  <a:srgbClr val="EEF5F7"/>
                </a:solidFill>
                <a:latin typeface="Noto Sans CJK SC"/>
              </a:rPr>
              <a:t>2023 合同原计划：2028-09 前完成核心机地面演示</a:t>
            </a:r>
          </a:p>
        </p:txBody>
      </p:sp>
      <p:sp>
        <p:nvSpPr>
          <p:cNvPr id="54" name="Oval 53"/>
          <p:cNvSpPr/>
          <p:nvPr/>
        </p:nvSpPr>
        <p:spPr>
          <a:xfrm>
            <a:off x="7717536" y="4542282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900415" y="4405122"/>
            <a:ext cx="3456432" cy="43205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40" b="0">
                <a:solidFill>
                  <a:srgbClr val="EEF5F7"/>
                </a:solidFill>
                <a:latin typeface="Noto Sans CJK SC"/>
              </a:rPr>
              <a:t>仍具价值：KPP 可作为下一代核心机设计标尺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先进压气机：效率只是半场，畸变与瞬态决定能否用上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S03·S05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3438144" cy="1033271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7512" y="1353312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1280160"/>
            <a:ext cx="2962656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EEF5F7"/>
                </a:solidFill>
                <a:latin typeface="Noto Sans CJK SC"/>
              </a:rPr>
              <a:t>三维叶型 / 端壁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1719072"/>
            <a:ext cx="3017520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9FB2BC"/>
                </a:solidFill>
                <a:latin typeface="Noto Sans CJK SC"/>
              </a:rPr>
              <a:t>控制二次流与激波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42816" y="1188720"/>
            <a:ext cx="3438144" cy="1033271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407407" y="1353312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0" y="1280160"/>
            <a:ext cx="2962656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EEF5F7"/>
                </a:solidFill>
                <a:latin typeface="Noto Sans CJK SC"/>
              </a:rPr>
              <a:t>整体叶盘 / 轻量转子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43983" y="1719072"/>
            <a:ext cx="3017520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9FB2BC"/>
                </a:solidFill>
                <a:latin typeface="Noto Sans CJK SC"/>
              </a:rPr>
              <a:t>减重与气动一致性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82712" y="1188720"/>
            <a:ext cx="3438144" cy="1033271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147304" y="1353312"/>
            <a:ext cx="100584" cy="100584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1280160"/>
            <a:ext cx="2962656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EEF5F7"/>
                </a:solidFill>
                <a:latin typeface="Noto Sans CJK SC"/>
              </a:rPr>
              <a:t>机匣处理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1719072"/>
            <a:ext cx="3017520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9FB2BC"/>
                </a:solidFill>
                <a:latin typeface="Noto Sans CJK SC"/>
              </a:rPr>
              <a:t>扩展近失速稳定性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2459736"/>
            <a:ext cx="3438144" cy="1033271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67512" y="2624328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2104" y="2551176"/>
            <a:ext cx="2962656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EEF5F7"/>
                </a:solidFill>
                <a:latin typeface="Noto Sans CJK SC"/>
              </a:rPr>
              <a:t>主动间隙控制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" y="2990088"/>
            <a:ext cx="3017520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9FB2BC"/>
                </a:solidFill>
                <a:latin typeface="Noto Sans CJK SC"/>
              </a:rPr>
              <a:t>降低叶尖泄漏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42816" y="2459736"/>
            <a:ext cx="3438144" cy="1033271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4407407" y="2624328"/>
            <a:ext cx="100584" cy="100584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0" y="2551176"/>
            <a:ext cx="2962656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EEF5F7"/>
                </a:solidFill>
                <a:latin typeface="Noto Sans CJK SC"/>
              </a:rPr>
              <a:t>可调静子 / 放气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43983" y="2990088"/>
            <a:ext cx="3017520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9FB2BC"/>
                </a:solidFill>
                <a:latin typeface="Noto Sans CJK SC"/>
              </a:rPr>
              <a:t>移动工作线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982712" y="2459736"/>
            <a:ext cx="3438144" cy="1033271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147304" y="2624328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11896" y="2551176"/>
            <a:ext cx="2962656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EEF5F7"/>
                </a:solidFill>
                <a:latin typeface="Noto Sans CJK SC"/>
              </a:rPr>
              <a:t>畸变容限设计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83880" y="2990088"/>
            <a:ext cx="3017520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9FB2BC"/>
                </a:solidFill>
                <a:latin typeface="Noto Sans CJK SC"/>
              </a:rPr>
              <a:t>面向 BLI / 机动进口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2920" y="3950208"/>
            <a:ext cx="10972800" cy="1527048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67512" y="4114800"/>
            <a:ext cx="100584" cy="100584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32104" y="4041648"/>
            <a:ext cx="104973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专家评审：把“效率地图”升级为“概率化可用地图”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" y="4489704"/>
            <a:ext cx="1353312" cy="420624"/>
          </a:xfrm>
          <a:prstGeom prst="roundRect">
            <a:avLst/>
          </a:prstGeom>
          <a:solidFill>
            <a:srgbClr val="0B111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59536" y="4590288"/>
            <a:ext cx="135331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名义效率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560320" y="4489704"/>
            <a:ext cx="1353312" cy="420624"/>
          </a:xfrm>
          <a:prstGeom prst="roundRect">
            <a:avLst/>
          </a:prstGeom>
          <a:solidFill>
            <a:srgbClr val="0B1118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60320" y="4590288"/>
            <a:ext cx="135331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68DFF"/>
                </a:solidFill>
                <a:latin typeface="Noto Sans CJK SC"/>
              </a:rPr>
              <a:t>制造散差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261104" y="4489704"/>
            <a:ext cx="1353312" cy="420624"/>
          </a:xfrm>
          <a:prstGeom prst="roundRect">
            <a:avLst/>
          </a:prstGeom>
          <a:solidFill>
            <a:srgbClr val="0B1118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261104" y="4590288"/>
            <a:ext cx="135331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6B6B"/>
                </a:solidFill>
                <a:latin typeface="Noto Sans CJK SC"/>
              </a:rPr>
              <a:t>进气畸变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961888" y="4489704"/>
            <a:ext cx="1353312" cy="420624"/>
          </a:xfrm>
          <a:prstGeom prst="roundRect">
            <a:avLst/>
          </a:prstGeom>
          <a:solidFill>
            <a:srgbClr val="0B111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61888" y="4590288"/>
            <a:ext cx="135331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6B84A"/>
                </a:solidFill>
                <a:latin typeface="Noto Sans CJK SC"/>
              </a:rPr>
              <a:t>粗糙/污损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62672" y="4489704"/>
            <a:ext cx="1353312" cy="420624"/>
          </a:xfrm>
          <a:prstGeom prst="roundRect">
            <a:avLst/>
          </a:prstGeom>
          <a:solidFill>
            <a:srgbClr val="0B1118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662672" y="4590288"/>
            <a:ext cx="135331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B99CFF"/>
                </a:solidFill>
                <a:latin typeface="Noto Sans CJK SC"/>
              </a:rPr>
              <a:t>瞬态轨迹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363456" y="4489704"/>
            <a:ext cx="1353312" cy="420624"/>
          </a:xfrm>
          <a:prstGeom prst="roundRect">
            <a:avLst/>
          </a:prstGeom>
          <a:solidFill>
            <a:srgbClr val="0B1118"/>
          </a:solidFill>
          <a:ln w="1270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363456" y="4590288"/>
            <a:ext cx="135331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67D58A"/>
                </a:solidFill>
                <a:latin typeface="Noto Sans CJK SC"/>
              </a:rPr>
              <a:t>控制可观测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31520" y="5751576"/>
            <a:ext cx="105430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EEF5F7"/>
                </a:solidFill>
                <a:latin typeface="Noto Sans CJK SC"/>
              </a:rPr>
              <a:t>输出不应只有 η 峰值；应给出 P(喘振)、裕度分布、退化后效率与控制器可恢复域。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热端材料：CMC 的真正价值，是减冷却与减重；EBC 决定寿命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5833872" cy="431596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7512" y="1353312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1280160"/>
            <a:ext cx="5358383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能力阶梯｜示意，不按单一温度排序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32688" y="1847088"/>
            <a:ext cx="4434840" cy="493776"/>
          </a:xfrm>
          <a:prstGeom prst="roundRect">
            <a:avLst/>
          </a:prstGeom>
          <a:solidFill>
            <a:srgbClr val="568DFF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15568" y="1947672"/>
            <a:ext cx="1417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B1118"/>
                </a:solidFill>
                <a:latin typeface="Noto Sans CJK SC"/>
              </a:rPr>
              <a:t>镍基单晶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51760" y="1947672"/>
            <a:ext cx="2240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B1118"/>
                </a:solidFill>
                <a:latin typeface="Noto Sans CJK SC"/>
              </a:rPr>
              <a:t>高强 / 成熟寿命体系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32688" y="2615184"/>
            <a:ext cx="4035430" cy="493776"/>
          </a:xfrm>
          <a:prstGeom prst="roundRect">
            <a:avLst/>
          </a:prstGeom>
          <a:solidFill>
            <a:srgbClr val="F6B84A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15568" y="2715768"/>
            <a:ext cx="1417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B1118"/>
                </a:solidFill>
                <a:latin typeface="Noto Sans CJK SC"/>
              </a:rPr>
              <a:t>TBC + 内冷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51760" y="2715768"/>
            <a:ext cx="2240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B1118"/>
                </a:solidFill>
                <a:latin typeface="Noto Sans CJK SC"/>
              </a:rPr>
              <a:t>隔热 + 薄膜/冲击冷却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32688" y="3383280"/>
            <a:ext cx="3636020" cy="493776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15568" y="3483864"/>
            <a:ext cx="1417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B1118"/>
                </a:solidFill>
                <a:latin typeface="Noto Sans CJK SC"/>
              </a:rPr>
              <a:t>SiC/SiC CMC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51760" y="3483864"/>
            <a:ext cx="2240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B1118"/>
                </a:solidFill>
                <a:latin typeface="Noto Sans CJK SC"/>
              </a:rPr>
              <a:t>低密度 / 高温潜力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32688" y="4151376"/>
            <a:ext cx="3236610" cy="493776"/>
          </a:xfrm>
          <a:prstGeom prst="roundRect">
            <a:avLst/>
          </a:prstGeom>
          <a:solidFill>
            <a:srgbClr val="37D4C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15568" y="4251960"/>
            <a:ext cx="1417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B1118"/>
                </a:solidFill>
                <a:latin typeface="Noto Sans CJK SC"/>
              </a:rPr>
              <a:t>EBC 系统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51760" y="4251960"/>
            <a:ext cx="2240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B1118"/>
                </a:solidFill>
                <a:latin typeface="Noto Sans CJK SC"/>
              </a:rPr>
              <a:t>隔绝水汽 / CMAS / 氧化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" y="4873752"/>
            <a:ext cx="12801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9FB2BC"/>
                </a:solidFill>
                <a:latin typeface="Noto Sans CJK SC"/>
              </a:rPr>
              <a:t>材料温度能力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2331720" y="5001768"/>
            <a:ext cx="2734056" cy="0"/>
          </a:xfrm>
          <a:prstGeom prst="line">
            <a:avLst/>
          </a:prstGeom>
          <a:ln w="3810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>
          <a:xfrm rot="5400000">
            <a:off x="5043830" y="4930444"/>
            <a:ext cx="131673" cy="142646"/>
          </a:xfrm>
          <a:prstGeom prst="triangle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583680" y="1188720"/>
            <a:ext cx="5074920" cy="431596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748272" y="1353312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912864" y="1280160"/>
            <a:ext cx="4599431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EBC–CMC 失效链｜任何一环都可能主导</a:t>
            </a:r>
          </a:p>
        </p:txBody>
      </p:sp>
      <p:sp>
        <p:nvSpPr>
          <p:cNvPr id="31" name="Oval 30"/>
          <p:cNvSpPr/>
          <p:nvPr/>
        </p:nvSpPr>
        <p:spPr>
          <a:xfrm>
            <a:off x="6903720" y="1810512"/>
            <a:ext cx="256032" cy="256032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903720" y="1874519"/>
            <a:ext cx="256032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37D4C8"/>
                </a:solidFill>
                <a:latin typeface="Noto Sans CJK SC"/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33488" y="1801368"/>
            <a:ext cx="35844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EF5F7"/>
                </a:solidFill>
                <a:latin typeface="Noto Sans CJK SC"/>
              </a:rPr>
              <a:t>水汽反应 / 表面退蚀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7031736" y="2093976"/>
            <a:ext cx="0" cy="283464"/>
          </a:xfrm>
          <a:prstGeom prst="line">
            <a:avLst/>
          </a:prstGeom>
          <a:ln w="1651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6903720" y="2432304"/>
            <a:ext cx="256032" cy="256032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03720" y="2496312"/>
            <a:ext cx="256032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6B84A"/>
                </a:solidFill>
                <a:latin typeface="Noto Sans CJK SC"/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33488" y="2423160"/>
            <a:ext cx="35844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EF5F7"/>
                </a:solidFill>
                <a:latin typeface="Noto Sans CJK SC"/>
              </a:rPr>
              <a:t>CMAS 沉积与渗透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7031736" y="2715768"/>
            <a:ext cx="0" cy="283464"/>
          </a:xfrm>
          <a:prstGeom prst="line">
            <a:avLst/>
          </a:prstGeom>
          <a:ln w="1651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6903720" y="3054096"/>
            <a:ext cx="256032" cy="256032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903720" y="3118103"/>
            <a:ext cx="256032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F6B6B"/>
                </a:solidFill>
                <a:latin typeface="Noto Sans CJK SC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33488" y="3044952"/>
            <a:ext cx="35844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9FB2BC"/>
                </a:solidFill>
                <a:latin typeface="Noto Sans CJK SC"/>
              </a:rPr>
              <a:t>热膨胀失配 / 剥落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7031736" y="3337560"/>
            <a:ext cx="0" cy="283464"/>
          </a:xfrm>
          <a:prstGeom prst="line">
            <a:avLst/>
          </a:prstGeom>
          <a:ln w="1651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6903720" y="3675887"/>
            <a:ext cx="256032" cy="256032"/>
          </a:xfrm>
          <a:prstGeom prst="ellipse">
            <a:avLst/>
          </a:prstGeom>
          <a:solidFill>
            <a:srgbClr val="0B1118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903720" y="3739896"/>
            <a:ext cx="256032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B99CFF"/>
                </a:solidFill>
                <a:latin typeface="Noto Sans CJK SC"/>
              </a:rPr>
              <a:t>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33488" y="3666744"/>
            <a:ext cx="35844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9FB2BC"/>
                </a:solidFill>
                <a:latin typeface="Noto Sans CJK SC"/>
              </a:rPr>
              <a:t>孔隙 / 纤维界面离散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031736" y="3959351"/>
            <a:ext cx="0" cy="283465"/>
          </a:xfrm>
          <a:prstGeom prst="line">
            <a:avLst/>
          </a:prstGeom>
          <a:ln w="1651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6903720" y="4297680"/>
            <a:ext cx="256032" cy="256032"/>
          </a:xfrm>
          <a:prstGeom prst="ellipse">
            <a:avLst/>
          </a:prstGeom>
          <a:solidFill>
            <a:srgbClr val="0B1118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903720" y="4361688"/>
            <a:ext cx="256032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568DFF"/>
                </a:solidFill>
                <a:latin typeface="Noto Sans CJK SC"/>
              </a:rPr>
              <a:t>5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333488" y="4288536"/>
            <a:ext cx="35844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9FB2BC"/>
                </a:solidFill>
                <a:latin typeface="Noto Sans CJK SC"/>
              </a:rPr>
              <a:t>冲蚀 / FOD / 修理损伤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903720" y="5029200"/>
            <a:ext cx="4224528" cy="274320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986016" y="5093208"/>
            <a:ext cx="4059936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6B6B"/>
                </a:solidFill>
                <a:latin typeface="Noto Sans CJK SC"/>
              </a:rPr>
              <a:t>设计对象 = 材料 + 涂层 + 制程 + 环境 + 修理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5800" y="5760720"/>
            <a:ext cx="1080820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NASA 公开研究指出：SiC 基 CMC 轻质且高温稳定，但高温水汽会导致快速氧化/退蚀，因此 EBC 是使能技术。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冷却与间隙：省下的每一份冷气，既是效率也是寿命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S03·S10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6537960" cy="438912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7512" y="1353312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1280160"/>
            <a:ext cx="606247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高压涡轮叶片｜可编辑示意</a:t>
            </a:r>
          </a:p>
        </p:txBody>
      </p:sp>
      <p:sp>
        <p:nvSpPr>
          <p:cNvPr id="13" name="Moon 12"/>
          <p:cNvSpPr/>
          <p:nvPr/>
        </p:nvSpPr>
        <p:spPr>
          <a:xfrm rot="360000">
            <a:off x="2331720" y="1874519"/>
            <a:ext cx="1572768" cy="2761488"/>
          </a:xfrm>
          <a:prstGeom prst="moon">
            <a:avLst/>
          </a:prstGeom>
          <a:solidFill>
            <a:srgbClr val="152433"/>
          </a:solidFill>
          <a:ln>
            <a:solidFill>
              <a:srgbClr val="EE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779776" y="2267712"/>
            <a:ext cx="109728" cy="109728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1097280" y="2322576"/>
            <a:ext cx="1508760" cy="0"/>
          </a:xfrm>
          <a:prstGeom prst="line">
            <a:avLst/>
          </a:prstGeom>
          <a:ln w="1905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Isosceles Triangle 15"/>
          <p:cNvSpPr/>
          <p:nvPr/>
        </p:nvSpPr>
        <p:spPr>
          <a:xfrm rot="5400000">
            <a:off x="2593238" y="2280970"/>
            <a:ext cx="76809" cy="83210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2779776" y="2660904"/>
            <a:ext cx="109728" cy="109728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1097280" y="2715768"/>
            <a:ext cx="1508760" cy="0"/>
          </a:xfrm>
          <a:prstGeom prst="line">
            <a:avLst/>
          </a:prstGeom>
          <a:ln w="1905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/>
          <p:cNvSpPr/>
          <p:nvPr/>
        </p:nvSpPr>
        <p:spPr>
          <a:xfrm rot="5400000">
            <a:off x="2593238" y="2674162"/>
            <a:ext cx="76809" cy="83210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779776" y="3054096"/>
            <a:ext cx="109728" cy="109728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1097280" y="3108960"/>
            <a:ext cx="1508760" cy="0"/>
          </a:xfrm>
          <a:prstGeom prst="line">
            <a:avLst/>
          </a:prstGeom>
          <a:ln w="1905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5400000">
            <a:off x="2593238" y="3067354"/>
            <a:ext cx="76809" cy="83210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2779776" y="3447288"/>
            <a:ext cx="109728" cy="109728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1097280" y="3502152"/>
            <a:ext cx="1508760" cy="0"/>
          </a:xfrm>
          <a:prstGeom prst="line">
            <a:avLst/>
          </a:prstGeom>
          <a:ln w="1905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/>
          <p:cNvSpPr/>
          <p:nvPr/>
        </p:nvSpPr>
        <p:spPr>
          <a:xfrm rot="5400000">
            <a:off x="2593238" y="3460546"/>
            <a:ext cx="76809" cy="83210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2779776" y="3840480"/>
            <a:ext cx="109728" cy="109728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1097280" y="3895344"/>
            <a:ext cx="1508760" cy="0"/>
          </a:xfrm>
          <a:prstGeom prst="line">
            <a:avLst/>
          </a:prstGeom>
          <a:ln w="1905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Isosceles Triangle 27"/>
          <p:cNvSpPr/>
          <p:nvPr/>
        </p:nvSpPr>
        <p:spPr>
          <a:xfrm rot="5400000">
            <a:off x="2593238" y="3853738"/>
            <a:ext cx="76809" cy="83210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3730752" y="2011680"/>
            <a:ext cx="73152" cy="73152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 flipV="1">
            <a:off x="3803904" y="1892808"/>
            <a:ext cx="539496" cy="155448"/>
          </a:xfrm>
          <a:prstGeom prst="line">
            <a:avLst/>
          </a:prstGeom>
          <a:ln w="1397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3730752" y="2359152"/>
            <a:ext cx="73152" cy="73152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 flipV="1">
            <a:off x="3803904" y="2240280"/>
            <a:ext cx="539496" cy="155448"/>
          </a:xfrm>
          <a:prstGeom prst="line">
            <a:avLst/>
          </a:prstGeom>
          <a:ln w="1397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3730752" y="2706624"/>
            <a:ext cx="73152" cy="73152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 flipV="1">
            <a:off x="3803904" y="2587752"/>
            <a:ext cx="539496" cy="155448"/>
          </a:xfrm>
          <a:prstGeom prst="line">
            <a:avLst/>
          </a:prstGeom>
          <a:ln w="1397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3730752" y="3054096"/>
            <a:ext cx="73152" cy="73152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 flipV="1">
            <a:off x="3803904" y="2935224"/>
            <a:ext cx="539496" cy="155448"/>
          </a:xfrm>
          <a:prstGeom prst="line">
            <a:avLst/>
          </a:prstGeom>
          <a:ln w="1397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3730752" y="3401568"/>
            <a:ext cx="73152" cy="73152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Connector 37"/>
          <p:cNvCxnSpPr/>
          <p:nvPr/>
        </p:nvCxnSpPr>
        <p:spPr>
          <a:xfrm flipV="1">
            <a:off x="3803904" y="3282696"/>
            <a:ext cx="539496" cy="155448"/>
          </a:xfrm>
          <a:prstGeom prst="line">
            <a:avLst/>
          </a:prstGeom>
          <a:ln w="1397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3730752" y="3749039"/>
            <a:ext cx="73152" cy="73152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 flipV="1">
            <a:off x="3803904" y="3630168"/>
            <a:ext cx="539496" cy="155447"/>
          </a:xfrm>
          <a:prstGeom prst="line">
            <a:avLst/>
          </a:prstGeom>
          <a:ln w="1397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3730752" y="4096512"/>
            <a:ext cx="73152" cy="73152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2" name="Connector 41"/>
          <p:cNvCxnSpPr/>
          <p:nvPr/>
        </p:nvCxnSpPr>
        <p:spPr>
          <a:xfrm flipV="1">
            <a:off x="3803904" y="3977640"/>
            <a:ext cx="539496" cy="155448"/>
          </a:xfrm>
          <a:prstGeom prst="line">
            <a:avLst/>
          </a:prstGeom>
          <a:ln w="1397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4462272" y="1828800"/>
            <a:ext cx="1655064" cy="0"/>
          </a:xfrm>
          <a:prstGeom prst="line">
            <a:avLst/>
          </a:prstGeom>
          <a:ln w="6350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Isosceles Triangle 43"/>
          <p:cNvSpPr/>
          <p:nvPr/>
        </p:nvSpPr>
        <p:spPr>
          <a:xfrm rot="5400000">
            <a:off x="6093561" y="1751533"/>
            <a:ext cx="142646" cy="154533"/>
          </a:xfrm>
          <a:prstGeom prst="triangle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024128" y="45262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68DFF"/>
                </a:solidFill>
                <a:latin typeface="Noto Sans CJK SC"/>
              </a:rPr>
              <a:t>压气机抽气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267712" y="4745736"/>
            <a:ext cx="15087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内部冲击/蛇形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85615" y="4526280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薄膜冷却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148072" y="1536192"/>
            <a:ext cx="10058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F6B6B"/>
                </a:solidFill>
                <a:latin typeface="Noto Sans CJK SC"/>
              </a:rPr>
              <a:t>高温主流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296912" y="1188720"/>
            <a:ext cx="4361688" cy="205740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461504" y="1353312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626096" y="1280160"/>
            <a:ext cx="388620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冷却的系统账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571231" y="1755648"/>
            <a:ext cx="56692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7D58A"/>
                </a:solidFill>
                <a:latin typeface="Noto Sans CJK SC"/>
              </a:rPr>
              <a:t>收益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66175" y="1746504"/>
            <a:ext cx="2962656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允许更高气流温度｜保护基材｜延长寿命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571231" y="2231136"/>
            <a:ext cx="56692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6B6B"/>
                </a:solidFill>
                <a:latin typeface="Noto Sans CJK SC"/>
              </a:rPr>
              <a:t>代价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66175" y="2221992"/>
            <a:ext cx="2962656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9FB2BC"/>
                </a:solidFill>
                <a:latin typeface="Noto Sans CJK SC"/>
              </a:rPr>
              <a:t>压气功白花｜混合损失｜主流气动受扰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571231" y="2706624"/>
            <a:ext cx="56692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7D4C8"/>
                </a:solidFill>
                <a:latin typeface="Noto Sans CJK SC"/>
              </a:rPr>
              <a:t>目标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66175" y="2697480"/>
            <a:ext cx="2962656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37D4C8"/>
                </a:solidFill>
                <a:latin typeface="Noto Sans CJK SC"/>
              </a:rPr>
              <a:t>用更少冷气获得可证明寿命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7296912" y="3474720"/>
            <a:ext cx="4361688" cy="210312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461504" y="3639312"/>
            <a:ext cx="100584" cy="100584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626096" y="3566160"/>
            <a:ext cx="388620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主动间隙控制｜小变量，大收益</a:t>
            </a:r>
          </a:p>
        </p:txBody>
      </p:sp>
      <p:sp>
        <p:nvSpPr>
          <p:cNvPr id="61" name="Oval 60"/>
          <p:cNvSpPr/>
          <p:nvPr/>
        </p:nvSpPr>
        <p:spPr>
          <a:xfrm>
            <a:off x="7562088" y="4123944"/>
            <a:ext cx="82296" cy="82296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744967" y="3986784"/>
            <a:ext cx="3511296" cy="3535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40" b="0">
                <a:solidFill>
                  <a:srgbClr val="EEF5F7"/>
                </a:solidFill>
                <a:latin typeface="Noto Sans CJK SC"/>
              </a:rPr>
              <a:t>冷态避免刮碰；热态收紧叶尖间隙</a:t>
            </a:r>
          </a:p>
        </p:txBody>
      </p:sp>
      <p:sp>
        <p:nvSpPr>
          <p:cNvPr id="63" name="Oval 62"/>
          <p:cNvSpPr/>
          <p:nvPr/>
        </p:nvSpPr>
        <p:spPr>
          <a:xfrm>
            <a:off x="7562088" y="4523232"/>
            <a:ext cx="82296" cy="82296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744967" y="4386072"/>
            <a:ext cx="3511296" cy="3535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40" b="0">
                <a:solidFill>
                  <a:srgbClr val="EEF5F7"/>
                </a:solidFill>
                <a:latin typeface="Noto Sans CJK SC"/>
              </a:rPr>
              <a:t>需要机匣热惯性模型与瞬态可观测性</a:t>
            </a:r>
          </a:p>
        </p:txBody>
      </p:sp>
      <p:sp>
        <p:nvSpPr>
          <p:cNvPr id="65" name="Oval 64"/>
          <p:cNvSpPr/>
          <p:nvPr/>
        </p:nvSpPr>
        <p:spPr>
          <a:xfrm>
            <a:off x="7562088" y="4922520"/>
            <a:ext cx="82296" cy="82296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744967" y="4785360"/>
            <a:ext cx="3511296" cy="3535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40" b="0">
                <a:solidFill>
                  <a:srgbClr val="EEF5F7"/>
                </a:solidFill>
                <a:latin typeface="Noto Sans CJK SC"/>
              </a:rPr>
              <a:t>风险：热翘曲、擦碰、传感漂移、控制失配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低排放燃烧：NOx、稳定性与燃料适应性构成“不可能三角”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cxnSp>
        <p:nvCxnSpPr>
          <p:cNvPr id="10" name="Connector 9"/>
          <p:cNvCxnSpPr/>
          <p:nvPr/>
        </p:nvCxnSpPr>
        <p:spPr>
          <a:xfrm flipH="1">
            <a:off x="896112" y="1481328"/>
            <a:ext cx="1408176" cy="2871216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896112" y="4352544"/>
            <a:ext cx="2825496" cy="0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 flipV="1">
            <a:off x="2304288" y="1481328"/>
            <a:ext cx="1417320" cy="2871216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938528" y="1115568"/>
            <a:ext cx="731520" cy="731520"/>
          </a:xfrm>
          <a:prstGeom prst="ellipse">
            <a:avLst/>
          </a:prstGeom>
          <a:solidFill>
            <a:srgbClr val="152433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82495" y="1920240"/>
            <a:ext cx="124358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F6B84A"/>
                </a:solidFill>
                <a:latin typeface="Noto Sans CJK SC"/>
              </a:rPr>
              <a:t>低 NOx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17904" y="2176272"/>
            <a:ext cx="15727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9FB2BC"/>
                </a:solidFill>
                <a:latin typeface="Noto Sans CJK SC"/>
              </a:rPr>
              <a:t>低峰值温度</a:t>
            </a:r>
          </a:p>
        </p:txBody>
      </p:sp>
      <p:sp>
        <p:nvSpPr>
          <p:cNvPr id="16" name="Oval 15"/>
          <p:cNvSpPr/>
          <p:nvPr/>
        </p:nvSpPr>
        <p:spPr>
          <a:xfrm>
            <a:off x="530352" y="3986783"/>
            <a:ext cx="731520" cy="731520"/>
          </a:xfrm>
          <a:prstGeom prst="ellipse">
            <a:avLst/>
          </a:prstGeom>
          <a:solidFill>
            <a:srgbClr val="152433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74319" y="4791456"/>
            <a:ext cx="124358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37D4C8"/>
                </a:solidFill>
                <a:latin typeface="Noto Sans CJK SC"/>
              </a:rPr>
              <a:t>宽稳定边界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" y="5047488"/>
            <a:ext cx="15727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9FB2BC"/>
                </a:solidFill>
                <a:latin typeface="Noto Sans CJK SC"/>
              </a:rPr>
              <a:t>点火/熄火/动态</a:t>
            </a:r>
          </a:p>
        </p:txBody>
      </p:sp>
      <p:sp>
        <p:nvSpPr>
          <p:cNvPr id="19" name="Oval 18"/>
          <p:cNvSpPr/>
          <p:nvPr/>
        </p:nvSpPr>
        <p:spPr>
          <a:xfrm>
            <a:off x="3355848" y="3986783"/>
            <a:ext cx="731520" cy="731520"/>
          </a:xfrm>
          <a:prstGeom prst="ellipse">
            <a:avLst/>
          </a:prstGeom>
          <a:solidFill>
            <a:srgbClr val="152433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99816" y="4791456"/>
            <a:ext cx="124358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568DFF"/>
                </a:solidFill>
                <a:latin typeface="Noto Sans CJK SC"/>
              </a:rPr>
              <a:t>燃料适应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35224" y="5047488"/>
            <a:ext cx="15727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9FB2BC"/>
                </a:solidFill>
                <a:latin typeface="Noto Sans CJK SC"/>
              </a:rPr>
              <a:t>黏度/芳烃/反应性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29384" y="2761488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EEF5F7"/>
                </a:solidFill>
                <a:latin typeface="Noto Sans Mono CJK SC"/>
              </a:rPr>
              <a:t>φ &lt;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56231" y="3127248"/>
            <a:ext cx="89611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9FB2BC"/>
                </a:solidFill>
                <a:latin typeface="Noto Sans CJK SC"/>
              </a:rPr>
              <a:t>总体贫油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09160" y="1188720"/>
            <a:ext cx="6949440" cy="448056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4873752" y="1353312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38344" y="1280160"/>
            <a:ext cx="647395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两条主路线｜不是二选一，而是工作域分配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4983480" y="1737360"/>
          <a:ext cx="6382512" cy="261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/>
                <a:gridCol w="1920240"/>
                <a:gridCol w="1508760"/>
                <a:gridCol w="1764792"/>
              </a:tblGrid>
              <a:tr h="653796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19" b="1">
                          <a:solidFill>
                            <a:srgbClr val="37D4C8"/>
                          </a:solidFill>
                          <a:latin typeface="Noto Sans CJK SC"/>
                        </a:rPr>
                        <a:t>路线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19" b="1">
                          <a:solidFill>
                            <a:srgbClr val="EEF5F7"/>
                          </a:solidFill>
                          <a:latin typeface="Noto Sans CJK SC"/>
                        </a:rPr>
                        <a:t>机理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19" b="1">
                          <a:solidFill>
                            <a:srgbClr val="EEF5F7"/>
                          </a:solidFill>
                          <a:latin typeface="Noto Sans CJK SC"/>
                        </a:rPr>
                        <a:t>优势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19" b="1">
                          <a:solidFill>
                            <a:srgbClr val="EEF5F7"/>
                          </a:solidFill>
                          <a:latin typeface="Noto Sans CJK SC"/>
                        </a:rPr>
                        <a:t>主要风险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53796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LDI / 多点贫油直喷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快速雾化与混合，减少局部热点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低 NOx 潜力；避免长预混管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贫油熄火、热声振荡、喷嘴复杂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53796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RQL / 分级燃烧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富油起燃→快速淬熄→贫油燃尽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宽工况与高压适应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淬熄混合、烟粒、局部热点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53796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主动/被动控制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分级供油、声学阻尼、可调几何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扩展工作域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9FB2BC"/>
                          </a:solidFill>
                          <a:latin typeface="Noto Sans CJK SC"/>
                        </a:rPr>
                        <a:t>传感/执行器可靠性与认证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8" name="Rounded Rectangle 27"/>
          <p:cNvSpPr/>
          <p:nvPr/>
        </p:nvSpPr>
        <p:spPr>
          <a:xfrm>
            <a:off x="4983480" y="4645152"/>
            <a:ext cx="6382512" cy="640080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202936" y="4791456"/>
            <a:ext cx="5943600" cy="338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EEF5F7"/>
                </a:solidFill>
                <a:latin typeface="Noto Sans CJK SC"/>
              </a:rPr>
              <a:t>NASA 第三代 SV-LDI 试验公开估算 NOx 降低 85–90%，但低功率性能未优于前型；说明单点纪录不等于全包线胜出。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增材制造：几何复杂度下降，过程与寿命复杂度上升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Oval 9"/>
          <p:cNvSpPr/>
          <p:nvPr/>
        </p:nvSpPr>
        <p:spPr>
          <a:xfrm>
            <a:off x="1078992" y="2057400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78992" y="2240280"/>
            <a:ext cx="5852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37D4C8"/>
                </a:solidFill>
                <a:latin typeface="Noto Sans CJK SC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2063" y="2779776"/>
            <a:ext cx="17190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30" b="1">
                <a:solidFill>
                  <a:srgbClr val="EEF5F7"/>
                </a:solidFill>
                <a:latin typeface="Noto Sans CJK SC"/>
              </a:rPr>
              <a:t>功能整合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3" y="3090672"/>
            <a:ext cx="171907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9FB2BC"/>
                </a:solidFill>
                <a:latin typeface="Noto Sans CJK SC"/>
              </a:rPr>
              <a:t>流道 / 喷嘴 / 换热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37360" y="2350008"/>
            <a:ext cx="475488" cy="0"/>
          </a:xfrm>
          <a:prstGeom prst="line">
            <a:avLst/>
          </a:prstGeom>
          <a:ln w="2032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Isosceles Triangle 14"/>
          <p:cNvSpPr/>
          <p:nvPr/>
        </p:nvSpPr>
        <p:spPr>
          <a:xfrm rot="5400000">
            <a:off x="2198217" y="2302459"/>
            <a:ext cx="87782" cy="95097"/>
          </a:xfrm>
          <a:prstGeom prst="triangle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99232" y="2057400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999232" y="2240280"/>
            <a:ext cx="5852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568DFF"/>
                </a:solidFill>
                <a:latin typeface="Noto Sans CJK SC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32304" y="2779776"/>
            <a:ext cx="17190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30" b="1">
                <a:solidFill>
                  <a:srgbClr val="EEF5F7"/>
                </a:solidFill>
                <a:latin typeface="Noto Sans CJK SC"/>
              </a:rPr>
              <a:t>过程窗口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32304" y="3090672"/>
            <a:ext cx="171907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9FB2BC"/>
                </a:solidFill>
                <a:latin typeface="Noto Sans CJK SC"/>
              </a:rPr>
              <a:t>粉末 / 能量 / 扫描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657600" y="2350008"/>
            <a:ext cx="475487" cy="0"/>
          </a:xfrm>
          <a:prstGeom prst="line">
            <a:avLst/>
          </a:prstGeom>
          <a:ln w="2032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5400000">
            <a:off x="4118457" y="2302459"/>
            <a:ext cx="87782" cy="95097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919472" y="2057400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919472" y="2240280"/>
            <a:ext cx="5852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6B6B"/>
                </a:solidFill>
                <a:latin typeface="Noto Sans CJK SC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52544" y="2779776"/>
            <a:ext cx="17190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30" b="1">
                <a:solidFill>
                  <a:srgbClr val="EEF5F7"/>
                </a:solidFill>
                <a:latin typeface="Noto Sans CJK SC"/>
              </a:rPr>
              <a:t>缺陷谱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2544" y="3090672"/>
            <a:ext cx="171907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9FB2BC"/>
                </a:solidFill>
                <a:latin typeface="Noto Sans CJK SC"/>
              </a:rPr>
              <a:t>孔隙 / 裂纹 / 表面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577840" y="2350008"/>
            <a:ext cx="475487" cy="0"/>
          </a:xfrm>
          <a:prstGeom prst="line">
            <a:avLst/>
          </a:prstGeom>
          <a:ln w="2032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>
          <a:xfrm rot="5400000">
            <a:off x="6038697" y="2302459"/>
            <a:ext cx="87782" cy="95097"/>
          </a:xfrm>
          <a:prstGeom prst="triangle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839712" y="2057400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39712" y="2240280"/>
            <a:ext cx="5852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6B84A"/>
                </a:solidFill>
                <a:latin typeface="Noto Sans CJK SC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72784" y="2779776"/>
            <a:ext cx="17190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30" b="1">
                <a:solidFill>
                  <a:srgbClr val="EEF5F7"/>
                </a:solidFill>
                <a:latin typeface="Noto Sans CJK SC"/>
              </a:rPr>
              <a:t>NDE / CT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72784" y="3090672"/>
            <a:ext cx="171907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9FB2BC"/>
                </a:solidFill>
                <a:latin typeface="Noto Sans CJK SC"/>
              </a:rPr>
              <a:t>可检出性与概率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498080" y="2350008"/>
            <a:ext cx="475488" cy="0"/>
          </a:xfrm>
          <a:prstGeom prst="line">
            <a:avLst/>
          </a:prstGeom>
          <a:ln w="2032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2"/>
          <p:cNvSpPr/>
          <p:nvPr/>
        </p:nvSpPr>
        <p:spPr>
          <a:xfrm rot="5400000">
            <a:off x="7958937" y="2302459"/>
            <a:ext cx="87782" cy="95097"/>
          </a:xfrm>
          <a:prstGeom prst="triangle">
            <a:avLst/>
          </a:prstGeom>
          <a:solidFill>
            <a:srgbClr val="F6B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759952" y="2057400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759952" y="2240280"/>
            <a:ext cx="5852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B99CFF"/>
                </a:solidFill>
                <a:latin typeface="Noto Sans CJK SC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93024" y="2779776"/>
            <a:ext cx="17190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30" b="1">
                <a:solidFill>
                  <a:srgbClr val="EEF5F7"/>
                </a:solidFill>
                <a:latin typeface="Noto Sans CJK SC"/>
              </a:rPr>
              <a:t>寿命模型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93024" y="3090672"/>
            <a:ext cx="171907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9FB2BC"/>
                </a:solidFill>
                <a:latin typeface="Noto Sans CJK SC"/>
              </a:rPr>
              <a:t>位置相关材料卡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9418320" y="2350008"/>
            <a:ext cx="475488" cy="0"/>
          </a:xfrm>
          <a:prstGeom prst="line">
            <a:avLst/>
          </a:prstGeom>
          <a:ln w="20320">
            <a:solidFill>
              <a:srgbClr val="B99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 rot="5400000">
            <a:off x="9879177" y="2302459"/>
            <a:ext cx="87782" cy="95097"/>
          </a:xfrm>
          <a:prstGeom prst="triangle">
            <a:avLst/>
          </a:prstGeom>
          <a:solidFill>
            <a:srgbClr val="B99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680192" y="2057400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680192" y="2240280"/>
            <a:ext cx="5852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67D58A"/>
                </a:solidFill>
                <a:latin typeface="Noto Sans CJK SC"/>
              </a:rPr>
              <a:t>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113264" y="2779776"/>
            <a:ext cx="17190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30" b="1">
                <a:solidFill>
                  <a:srgbClr val="EEF5F7"/>
                </a:solidFill>
                <a:latin typeface="Noto Sans CJK SC"/>
              </a:rPr>
              <a:t>MRO 闭环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113264" y="3090672"/>
            <a:ext cx="1719072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9FB2BC"/>
                </a:solidFill>
                <a:latin typeface="Noto Sans CJK SC"/>
              </a:rPr>
              <a:t>修理 / 再制造 / 构型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02920" y="3858768"/>
            <a:ext cx="6583680" cy="157276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667512" y="4023359"/>
            <a:ext cx="100584" cy="100584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32104" y="3950207"/>
            <a:ext cx="610819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已规模化的证据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86384" y="4370832"/>
            <a:ext cx="2221992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32688" y="4443984"/>
            <a:ext cx="1929384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7D58A"/>
                </a:solidFill>
                <a:latin typeface="Noto Sans CJK SC"/>
              </a:rPr>
              <a:t>30,000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32688" y="4873752"/>
            <a:ext cx="1929384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LEAP 增材燃油喷嘴里程碑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2688" y="5093208"/>
            <a:ext cx="1929384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GE Aerospace 官方制造里程碑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273552" y="4407408"/>
            <a:ext cx="3493008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9FB2BC"/>
                </a:solidFill>
                <a:latin typeface="Noto Sans CJK SC"/>
              </a:rPr>
              <a:t>价值不止减件数：可把以前无法加工的内部流道、混合与换热几何合并；但量产一致性比‘打印出一个样件’更难。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342631" y="3858768"/>
            <a:ext cx="4315968" cy="157276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507223" y="4023359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671815" y="3950207"/>
            <a:ext cx="3840479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专家必须追问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26096" y="4361688"/>
            <a:ext cx="3749039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EF5F7"/>
                </a:solidFill>
                <a:latin typeface="Noto Sans CJK SC"/>
              </a:rPr>
              <a:t>材料卡是否绑定机器/粉末/方向？</a:t>
            </a:r>
            <a:br/>
            <a:r>
              <a:rPr sz="1080" b="1">
                <a:solidFill>
                  <a:srgbClr val="EEF5F7"/>
                </a:solidFill>
                <a:latin typeface="Noto Sans CJK SC"/>
              </a:rPr>
              <a:t>缺陷检出率如何进入寿命？</a:t>
            </a:r>
            <a:br/>
            <a:r>
              <a:rPr sz="1080" b="1">
                <a:solidFill>
                  <a:srgbClr val="EEF5F7"/>
                </a:solidFill>
                <a:latin typeface="Noto Sans CJK SC"/>
              </a:rPr>
              <a:t>参数、后处理和修理如何保持构型？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67D58A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燃料路线：SAF 主要改“碳来源”，氢则重写“飞机与发动机边界”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67D58A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S13·S14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02920" y="1188720"/>
          <a:ext cx="11155680" cy="3602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834640"/>
                <a:gridCol w="3017520"/>
                <a:gridCol w="3474720"/>
              </a:tblGrid>
              <a:tr h="600456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89" b="1">
                          <a:solidFill>
                            <a:srgbClr val="67D58A"/>
                          </a:solidFill>
                          <a:latin typeface="Noto Sans CJK SC"/>
                        </a:rPr>
                        <a:t>维度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89" b="1">
                          <a:solidFill>
                            <a:srgbClr val="EEF5F7"/>
                          </a:solidFill>
                          <a:latin typeface="Noto Sans CJK SC"/>
                        </a:rPr>
                        <a:t>Jet-A / A-1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89" b="1">
                          <a:solidFill>
                            <a:srgbClr val="EEF5F7"/>
                          </a:solidFill>
                          <a:latin typeface="Noto Sans CJK SC"/>
                        </a:rPr>
                        <a:t>合格 drop-in SAF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89" b="1">
                          <a:solidFill>
                            <a:srgbClr val="EEF5F7"/>
                          </a:solidFill>
                          <a:latin typeface="Noto Sans CJK SC"/>
                        </a:rPr>
                        <a:t>液氢（LH₂）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00456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质量能量密度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约 42.8 MJ/kg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规格兼容后接近航煤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约 120 MJ/kg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00456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体积能量密度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约 32–34 MJ/L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与组分/掺混相关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约 8 MJ/L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00456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飞行段 CO₂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有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有；碳来自可持续/循环来源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无 CO₂；仍产生 H₂O / NOx 风险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00456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发动机改动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成熟基准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按 ASTM 重识别后通常无需硬件改动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喷注、密封、控制、热管理重构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600456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系统闸门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效率 / 排放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原料、成本、全生命周期碳、芳烃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69" b="0">
                          <a:solidFill>
                            <a:srgbClr val="9FB2BC"/>
                          </a:solidFill>
                          <a:latin typeface="Noto Sans CJK SC"/>
                        </a:rPr>
                        <a:t>低温储罐、体积、机场、泄漏与安全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02920" y="5065776"/>
            <a:ext cx="5376672" cy="786384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67512" y="5230368"/>
            <a:ext cx="100584" cy="100584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2104" y="5157216"/>
            <a:ext cx="4901183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SAF：drop-in 不是“零影响”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5422392"/>
            <a:ext cx="4864608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9FB2BC"/>
                </a:solidFill>
                <a:latin typeface="Noto Sans CJK SC"/>
              </a:rPr>
              <a:t>需验证密封溶胀、芳烃、雾化、点火、贫油熄火与排放；生命周期减排取决于路径。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80" y="5065776"/>
            <a:ext cx="5532120" cy="786384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291072" y="5230368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55664" y="5157216"/>
            <a:ext cx="5056631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氢：高质量比能，低体积能量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5422392"/>
            <a:ext cx="5010912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9FB2BC"/>
                </a:solidFill>
                <a:latin typeface="Noto Sans CJK SC"/>
              </a:rPr>
              <a:t>储罐体积与 20 K 低温系统驱动机体布局；燃烧要防回火、热声与 NOx。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热管理：未来发动机的隐形推力上限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专家｜决策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S09·S15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34440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6B6B"/>
                </a:solidFill>
                <a:latin typeface="Noto Sans CJK SC"/>
              </a:rPr>
              <a:t>热源 Q̇_in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73768" y="1234440"/>
            <a:ext cx="1508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37D4C8"/>
                </a:solidFill>
                <a:latin typeface="Noto Sans CJK SC"/>
              </a:rPr>
              <a:t>可用冷源 Q̇_out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1700784"/>
            <a:ext cx="2240280" cy="603504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1792224"/>
            <a:ext cx="1051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核心机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0512" y="1792224"/>
            <a:ext cx="822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压缩 / 燃烧 / 轴承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889504" y="2002536"/>
            <a:ext cx="859535" cy="0"/>
          </a:xfrm>
          <a:prstGeom prst="line">
            <a:avLst/>
          </a:prstGeom>
          <a:ln w="2286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Isosceles Triangle 15"/>
          <p:cNvSpPr/>
          <p:nvPr/>
        </p:nvSpPr>
        <p:spPr>
          <a:xfrm rot="5400000">
            <a:off x="3734409" y="1954987"/>
            <a:ext cx="87782" cy="95097"/>
          </a:xfrm>
          <a:prstGeom prst="triangle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94360" y="2505456"/>
            <a:ext cx="2240280" cy="603504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2596896"/>
            <a:ext cx="1051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电机/变流器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10512" y="2596896"/>
            <a:ext cx="822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铜损 / 铁损 / 开关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2889504" y="2807208"/>
            <a:ext cx="859535" cy="0"/>
          </a:xfrm>
          <a:prstGeom prst="line">
            <a:avLst/>
          </a:prstGeom>
          <a:ln w="2286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5400000">
            <a:off x="3734409" y="2759659"/>
            <a:ext cx="87782" cy="95097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94360" y="3310128"/>
            <a:ext cx="2240280" cy="603504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3401568"/>
            <a:ext cx="1051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飞机任务系统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10512" y="3401568"/>
            <a:ext cx="822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航电 / 传感 / 载荷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889504" y="3611880"/>
            <a:ext cx="859535" cy="0"/>
          </a:xfrm>
          <a:prstGeom prst="line">
            <a:avLst/>
          </a:prstGeom>
          <a:ln w="22860">
            <a:solidFill>
              <a:srgbClr val="B99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/>
          <p:cNvSpPr/>
          <p:nvPr/>
        </p:nvSpPr>
        <p:spPr>
          <a:xfrm rot="5400000">
            <a:off x="3734409" y="3564331"/>
            <a:ext cx="87782" cy="95097"/>
          </a:xfrm>
          <a:prstGeom prst="triangle">
            <a:avLst/>
          </a:prstGeom>
          <a:solidFill>
            <a:srgbClr val="B99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94360" y="4114800"/>
            <a:ext cx="2240280" cy="603504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4206240"/>
            <a:ext cx="1051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环境/除冰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10512" y="4206240"/>
            <a:ext cx="822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客舱 / 防冰 / 液压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2889504" y="4416552"/>
            <a:ext cx="859535" cy="0"/>
          </a:xfrm>
          <a:prstGeom prst="line">
            <a:avLst/>
          </a:prstGeom>
          <a:ln w="2286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Isosceles Triangle 30"/>
          <p:cNvSpPr/>
          <p:nvPr/>
        </p:nvSpPr>
        <p:spPr>
          <a:xfrm rot="5400000">
            <a:off x="3734409" y="4369003"/>
            <a:ext cx="87782" cy="95097"/>
          </a:xfrm>
          <a:prstGeom prst="triangle">
            <a:avLst/>
          </a:prstGeom>
          <a:solidFill>
            <a:srgbClr val="F6B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3886200" y="1719072"/>
            <a:ext cx="4270248" cy="3026664"/>
          </a:xfrm>
          <a:prstGeom prst="roundRect">
            <a:avLst/>
          </a:prstGeom>
          <a:solidFill>
            <a:srgbClr val="0E2938"/>
          </a:solidFill>
          <a:ln w="1778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315968" y="2002536"/>
            <a:ext cx="341985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EEF5F7"/>
                </a:solidFill>
                <a:latin typeface="Noto Sans CJK SC"/>
              </a:rPr>
              <a:t>热管理网络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15968" y="2596896"/>
            <a:ext cx="3419856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6B6B"/>
                </a:solidFill>
                <a:latin typeface="Noto Sans CJK SC"/>
              </a:rPr>
              <a:t>温度品位 × 热容流率 × 压降 × 任务时序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215384" y="3255264"/>
            <a:ext cx="1426464" cy="38404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215384" y="3346704"/>
            <a:ext cx="142646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9FB2BC"/>
                </a:solidFill>
                <a:latin typeface="Noto Sans CJK SC"/>
              </a:rPr>
              <a:t>换热器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998464" y="3255264"/>
            <a:ext cx="1426464" cy="38404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98464" y="3346704"/>
            <a:ext cx="142646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9FB2BC"/>
                </a:solidFill>
                <a:latin typeface="Noto Sans CJK SC"/>
              </a:rPr>
              <a:t>泵 / 阀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215384" y="3913632"/>
            <a:ext cx="1426464" cy="38404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215384" y="4005072"/>
            <a:ext cx="142646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9FB2BC"/>
                </a:solidFill>
                <a:latin typeface="Noto Sans CJK SC"/>
              </a:rPr>
              <a:t>热容储能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998464" y="3913632"/>
            <a:ext cx="1426464" cy="384048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98464" y="4005072"/>
            <a:ext cx="142646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9FB2BC"/>
                </a:solidFill>
                <a:latin typeface="Noto Sans CJK SC"/>
              </a:rPr>
              <a:t>控制器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8220456" y="2002536"/>
            <a:ext cx="850392" cy="0"/>
          </a:xfrm>
          <a:prstGeom prst="line">
            <a:avLst/>
          </a:prstGeom>
          <a:ln w="22860">
            <a:solidFill>
              <a:srgbClr val="67D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Isosceles Triangle 43"/>
          <p:cNvSpPr/>
          <p:nvPr/>
        </p:nvSpPr>
        <p:spPr>
          <a:xfrm rot="5400000">
            <a:off x="9056217" y="1954987"/>
            <a:ext cx="87782" cy="95097"/>
          </a:xfrm>
          <a:prstGeom prst="triangle">
            <a:avLst/>
          </a:prstGeom>
          <a:solidFill>
            <a:srgbClr val="67D5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9217152" y="1700784"/>
            <a:ext cx="2240280" cy="603504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72600" y="1792224"/>
            <a:ext cx="1005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EEF5F7"/>
                </a:solidFill>
                <a:latin typeface="Noto Sans CJK SC"/>
              </a:rPr>
              <a:t>燃油热沉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369296" y="1792224"/>
            <a:ext cx="88696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9FB2BC"/>
                </a:solidFill>
                <a:latin typeface="Noto Sans CJK SC"/>
              </a:rPr>
              <a:t>结焦 / 温升极限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8220456" y="2807208"/>
            <a:ext cx="850392" cy="0"/>
          </a:xfrm>
          <a:prstGeom prst="line">
            <a:avLst/>
          </a:prstGeom>
          <a:ln w="2286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/>
          <p:cNvSpPr/>
          <p:nvPr/>
        </p:nvSpPr>
        <p:spPr>
          <a:xfrm rot="5400000">
            <a:off x="9056217" y="2759659"/>
            <a:ext cx="87782" cy="95097"/>
          </a:xfrm>
          <a:prstGeom prst="triangle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9217152" y="2505456"/>
            <a:ext cx="2240280" cy="603504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72600" y="2596896"/>
            <a:ext cx="1005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EEF5F7"/>
                </a:solidFill>
                <a:latin typeface="Noto Sans CJK SC"/>
              </a:rPr>
              <a:t>外涵/第三流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369296" y="2596896"/>
            <a:ext cx="88696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9FB2BC"/>
                </a:solidFill>
                <a:latin typeface="Noto Sans CJK SC"/>
              </a:rPr>
              <a:t>阻力 / 流量代价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8220456" y="3611880"/>
            <a:ext cx="850392" cy="0"/>
          </a:xfrm>
          <a:prstGeom prst="line">
            <a:avLst/>
          </a:prstGeom>
          <a:ln w="2286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Isosceles Triangle 53"/>
          <p:cNvSpPr/>
          <p:nvPr/>
        </p:nvSpPr>
        <p:spPr>
          <a:xfrm rot="5400000">
            <a:off x="9056217" y="3564331"/>
            <a:ext cx="87782" cy="95097"/>
          </a:xfrm>
          <a:prstGeom prst="triangle">
            <a:avLst/>
          </a:prstGeom>
          <a:solidFill>
            <a:srgbClr val="F6B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9217152" y="3310128"/>
            <a:ext cx="2240280" cy="603504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372600" y="3401568"/>
            <a:ext cx="1005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EEF5F7"/>
                </a:solidFill>
                <a:latin typeface="Noto Sans CJK SC"/>
              </a:rPr>
              <a:t>滑油/换热器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369296" y="3401568"/>
            <a:ext cx="88696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9FB2BC"/>
                </a:solidFill>
                <a:latin typeface="Noto Sans CJK SC"/>
              </a:rPr>
              <a:t>压降 / 重量 / 污堵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8220456" y="4416552"/>
            <a:ext cx="850392" cy="0"/>
          </a:xfrm>
          <a:prstGeom prst="line">
            <a:avLst/>
          </a:prstGeom>
          <a:ln w="2286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Isosceles Triangle 58"/>
          <p:cNvSpPr/>
          <p:nvPr/>
        </p:nvSpPr>
        <p:spPr>
          <a:xfrm rot="5400000">
            <a:off x="9056217" y="4369003"/>
            <a:ext cx="87782" cy="95097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9217152" y="4114800"/>
            <a:ext cx="2240280" cy="603504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372600" y="4206240"/>
            <a:ext cx="1005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EEF5F7"/>
                </a:solidFill>
                <a:latin typeface="Noto Sans CJK SC"/>
              </a:rPr>
              <a:t>机体表面/排放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369296" y="4206240"/>
            <a:ext cx="88696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9FB2BC"/>
                </a:solidFill>
                <a:latin typeface="Noto Sans CJK SC"/>
              </a:rPr>
              <a:t>安装 / 红外 / 声学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594360" y="5166360"/>
            <a:ext cx="10863072" cy="512064"/>
          </a:xfrm>
          <a:prstGeom prst="roundRect">
            <a:avLst/>
          </a:prstGeom>
          <a:solidFill>
            <a:srgbClr val="152433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2104" y="5321808"/>
            <a:ext cx="103875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6B84A"/>
                </a:solidFill>
                <a:latin typeface="Noto Sans CJK SC"/>
              </a:rPr>
              <a:t>设计闸门：最坏任务段若 Q̇_in &gt; Q̇_out，可用电功率/推力必须降额；‘峰值能力’会被热浸与冷源温度重写。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自适应三涵道：用可变流路在“航程—推力—散热”之间切换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S09·S23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Editable schematic nacelle"/>
          <p:cNvSpPr/>
          <p:nvPr/>
        </p:nvSpPr>
        <p:spPr>
          <a:xfrm>
            <a:off x="548640" y="1298448"/>
            <a:ext cx="6812280" cy="2212848"/>
          </a:xfrm>
          <a:prstGeom prst="roundRect">
            <a:avLst/>
          </a:prstGeom>
          <a:solidFill>
            <a:srgbClr val="152433"/>
          </a:solidFill>
          <a:ln w="1270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31520" y="1335024"/>
            <a:ext cx="2139696" cy="2139696"/>
          </a:xfrm>
          <a:prstGeom prst="ellipse">
            <a:avLst/>
          </a:prstGeom>
          <a:solidFill>
            <a:srgbClr val="0E293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1801368" y="2404872"/>
            <a:ext cx="791687" cy="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801368" y="2404872"/>
            <a:ext cx="685621" cy="395843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801368" y="2404872"/>
            <a:ext cx="395843" cy="68562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801368" y="2404872"/>
            <a:ext cx="0" cy="791687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405524" y="2404872"/>
            <a:ext cx="395844" cy="68562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>
            <a:off x="1115746" y="2404872"/>
            <a:ext cx="685622" cy="395843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1009680" y="2404872"/>
            <a:ext cx="791688" cy="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 flipV="1">
            <a:off x="1115746" y="2009028"/>
            <a:ext cx="685622" cy="395844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 flipV="1">
            <a:off x="1405524" y="1719250"/>
            <a:ext cx="395844" cy="685622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H="1" flipV="1">
            <a:off x="1801367" y="1613184"/>
            <a:ext cx="1" cy="791688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1801368" y="1719250"/>
            <a:ext cx="395843" cy="685622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1801368" y="2009028"/>
            <a:ext cx="685621" cy="395844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700784" y="2304288"/>
            <a:ext cx="201168" cy="201168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627631" y="1986808"/>
            <a:ext cx="922538" cy="836127"/>
          </a:xfrm>
          <a:prstGeom prst="rect">
            <a:avLst/>
          </a:prstGeom>
          <a:solidFill>
            <a:srgbClr val="568DFF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627631" y="2149388"/>
            <a:ext cx="922538" cy="51096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LPC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86746" y="1986808"/>
            <a:ext cx="1261049" cy="836127"/>
          </a:xfrm>
          <a:prstGeom prst="rect">
            <a:avLst/>
          </a:prstGeom>
          <a:solidFill>
            <a:srgbClr val="37D4C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86746" y="2149388"/>
            <a:ext cx="1261049" cy="51096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HPC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84371" y="1986808"/>
            <a:ext cx="978956" cy="836127"/>
          </a:xfrm>
          <a:prstGeom prst="rect">
            <a:avLst/>
          </a:prstGeom>
          <a:solidFill>
            <a:srgbClr val="F6B84A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884371" y="2149388"/>
            <a:ext cx="978956" cy="51096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燃烧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99903" y="1986808"/>
            <a:ext cx="922538" cy="836127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899903" y="2149388"/>
            <a:ext cx="922538" cy="51096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59018" y="1986808"/>
            <a:ext cx="1091793" cy="836127"/>
          </a:xfrm>
          <a:prstGeom prst="rect">
            <a:avLst/>
          </a:prstGeom>
          <a:solidFill>
            <a:srgbClr val="B99CFF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59018" y="2149388"/>
            <a:ext cx="1091793" cy="51096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LPT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627631" y="1777776"/>
            <a:ext cx="5550409" cy="0"/>
          </a:xfrm>
          <a:prstGeom prst="line">
            <a:avLst/>
          </a:prstGeom>
          <a:ln w="5080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486400" y="1359712"/>
            <a:ext cx="1645920" cy="182880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第3涵道 / 热沉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1792" y="3840480"/>
            <a:ext cx="3090672" cy="123444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86384" y="4005072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0976" y="3931920"/>
            <a:ext cx="2615184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高效巡航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2960" y="4325112"/>
            <a:ext cx="26883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EEF5F7"/>
                </a:solidFill>
                <a:latin typeface="Noto Sans CJK SC"/>
              </a:rPr>
              <a:t>更多流量进入旁通 / 第三流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2960" y="4672584"/>
            <a:ext cx="268833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9FB2BC"/>
                </a:solidFill>
                <a:latin typeface="Noto Sans CJK SC"/>
              </a:rPr>
              <a:t>低比推力｜低 TSFC｜冷源充足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023360" y="3840480"/>
            <a:ext cx="3090672" cy="123444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4187952" y="4005072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352544" y="3931920"/>
            <a:ext cx="2615184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高推力任务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224528" y="4325112"/>
            <a:ext cx="26883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EEF5F7"/>
                </a:solidFill>
                <a:latin typeface="Noto Sans CJK SC"/>
              </a:rPr>
              <a:t>流量与压比重分配至核心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224528" y="4672584"/>
            <a:ext cx="268833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9FB2BC"/>
                </a:solidFill>
                <a:latin typeface="Noto Sans CJK SC"/>
              </a:rPr>
              <a:t>高比推力｜加速｜热负荷上升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607808" y="1188720"/>
            <a:ext cx="4069080" cy="2340864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772400" y="1353312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936992" y="1280160"/>
            <a:ext cx="359359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GE XA100｜厂商公开声明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882127" y="1755648"/>
            <a:ext cx="1051560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028431" y="1828800"/>
            <a:ext cx="758951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6B6B"/>
                </a:solidFill>
                <a:latin typeface="Noto Sans CJK SC"/>
              </a:rPr>
              <a:t>+10%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28431" y="2258568"/>
            <a:ext cx="758951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推力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028431" y="2478024"/>
            <a:ext cx="758951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声明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089136" y="1755648"/>
            <a:ext cx="1051560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235440" y="1828800"/>
            <a:ext cx="758951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67D58A"/>
                </a:solidFill>
                <a:latin typeface="Noto Sans CJK SC"/>
              </a:rPr>
              <a:t>+25%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235440" y="2258568"/>
            <a:ext cx="758951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燃油效率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235440" y="2478024"/>
            <a:ext cx="758951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声明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0296144" y="1755648"/>
            <a:ext cx="1051560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442448" y="1828800"/>
            <a:ext cx="758951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37D4C8"/>
                </a:solidFill>
                <a:latin typeface="Noto Sans CJK SC"/>
              </a:rPr>
              <a:t>+30%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442448" y="2258568"/>
            <a:ext cx="758951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航程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442448" y="2478024"/>
            <a:ext cx="758951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声明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18704" y="2953512"/>
            <a:ext cx="34564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9FB2BC"/>
                </a:solidFill>
                <a:latin typeface="Noto Sans CJK SC"/>
              </a:rPr>
              <a:t>2024 厂商称完成新一轮测试；具体任务与基准决定可兑现收益。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7607808" y="3785615"/>
            <a:ext cx="4069080" cy="1737360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772400" y="3950207"/>
            <a:ext cx="100584" cy="100584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936992" y="3877055"/>
            <a:ext cx="359359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系统难点</a:t>
            </a:r>
          </a:p>
        </p:txBody>
      </p:sp>
      <p:sp>
        <p:nvSpPr>
          <p:cNvPr id="66" name="Oval 65"/>
          <p:cNvSpPr/>
          <p:nvPr/>
        </p:nvSpPr>
        <p:spPr>
          <a:xfrm>
            <a:off x="7882127" y="4416552"/>
            <a:ext cx="82296" cy="82296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8065007" y="4279392"/>
            <a:ext cx="3310127" cy="22631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EEF5F7"/>
                </a:solidFill>
                <a:latin typeface="Noto Sans CJK SC"/>
              </a:rPr>
              <a:t>可变几何与多转子匹配</a:t>
            </a:r>
          </a:p>
        </p:txBody>
      </p:sp>
      <p:sp>
        <p:nvSpPr>
          <p:cNvPr id="68" name="Oval 67"/>
          <p:cNvSpPr/>
          <p:nvPr/>
        </p:nvSpPr>
        <p:spPr>
          <a:xfrm>
            <a:off x="7882127" y="4661154"/>
            <a:ext cx="82296" cy="82296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065007" y="4523994"/>
            <a:ext cx="3310127" cy="22631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EEF5F7"/>
                </a:solidFill>
                <a:latin typeface="Noto Sans CJK SC"/>
              </a:rPr>
              <a:t>模式切换的稳定性与控制认证</a:t>
            </a:r>
          </a:p>
        </p:txBody>
      </p:sp>
      <p:sp>
        <p:nvSpPr>
          <p:cNvPr id="70" name="Oval 69"/>
          <p:cNvSpPr/>
          <p:nvPr/>
        </p:nvSpPr>
        <p:spPr>
          <a:xfrm>
            <a:off x="7882127" y="4905756"/>
            <a:ext cx="82296" cy="82296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8065007" y="4768596"/>
            <a:ext cx="3310127" cy="22631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EEF5F7"/>
                </a:solidFill>
                <a:latin typeface="Noto Sans CJK SC"/>
              </a:rPr>
              <a:t>第三流短舱/喷口/热管理集成</a:t>
            </a:r>
          </a:p>
        </p:txBody>
      </p:sp>
      <p:sp>
        <p:nvSpPr>
          <p:cNvPr id="72" name="Oval 71"/>
          <p:cNvSpPr/>
          <p:nvPr/>
        </p:nvSpPr>
        <p:spPr>
          <a:xfrm>
            <a:off x="7882127" y="5150358"/>
            <a:ext cx="82296" cy="82296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065007" y="5013198"/>
            <a:ext cx="3310127" cy="22631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EEF5F7"/>
                </a:solidFill>
                <a:latin typeface="Noto Sans CJK SC"/>
              </a:rPr>
              <a:t>更多部件带来的重量与维护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双转子电气化：电机不只“推飞机”，还可以管理发动机裕度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S15·S19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6903720" cy="440740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7512" y="1353312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1280160"/>
            <a:ext cx="6428231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功率流｜抽取、注入、转移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50976" y="2194560"/>
            <a:ext cx="5925312" cy="0"/>
          </a:xfrm>
          <a:prstGeom prst="line">
            <a:avLst/>
          </a:prstGeom>
          <a:ln w="635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2011680" y="3913632"/>
            <a:ext cx="3785616" cy="0"/>
          </a:xfrm>
          <a:prstGeom prst="line">
            <a:avLst/>
          </a:prstGeom>
          <a:ln w="63500">
            <a:solidFill>
              <a:srgbClr val="B99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41832" y="1828800"/>
            <a:ext cx="12344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7D4C8"/>
                </a:solidFill>
                <a:latin typeface="Noto Sans CJK SC"/>
              </a:rPr>
              <a:t>低压转子 LP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93392" y="4096512"/>
            <a:ext cx="12344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B99CFF"/>
                </a:solidFill>
                <a:latin typeface="Noto Sans CJK SC"/>
              </a:rPr>
              <a:t>高压转子 HP</a:t>
            </a:r>
          </a:p>
        </p:txBody>
      </p:sp>
      <p:sp>
        <p:nvSpPr>
          <p:cNvPr id="17" name="Oval 16"/>
          <p:cNvSpPr/>
          <p:nvPr/>
        </p:nvSpPr>
        <p:spPr>
          <a:xfrm>
            <a:off x="1143000" y="1901952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103120"/>
            <a:ext cx="58521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风扇</a:t>
            </a:r>
          </a:p>
        </p:txBody>
      </p:sp>
      <p:sp>
        <p:nvSpPr>
          <p:cNvPr id="19" name="Oval 18"/>
          <p:cNvSpPr/>
          <p:nvPr/>
        </p:nvSpPr>
        <p:spPr>
          <a:xfrm>
            <a:off x="2990088" y="1901952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990088" y="2103120"/>
            <a:ext cx="58521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LPT</a:t>
            </a:r>
          </a:p>
        </p:txBody>
      </p:sp>
      <p:sp>
        <p:nvSpPr>
          <p:cNvPr id="21" name="Oval 20"/>
          <p:cNvSpPr/>
          <p:nvPr/>
        </p:nvSpPr>
        <p:spPr>
          <a:xfrm>
            <a:off x="4517136" y="1901952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17136" y="2103120"/>
            <a:ext cx="58521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LP M/G</a:t>
            </a:r>
          </a:p>
        </p:txBody>
      </p:sp>
      <p:sp>
        <p:nvSpPr>
          <p:cNvPr id="23" name="Oval 22"/>
          <p:cNvSpPr/>
          <p:nvPr/>
        </p:nvSpPr>
        <p:spPr>
          <a:xfrm>
            <a:off x="2423160" y="3621024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23160" y="3822191"/>
            <a:ext cx="58521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HPC</a:t>
            </a:r>
          </a:p>
        </p:txBody>
      </p:sp>
      <p:sp>
        <p:nvSpPr>
          <p:cNvPr id="25" name="Oval 24"/>
          <p:cNvSpPr/>
          <p:nvPr/>
        </p:nvSpPr>
        <p:spPr>
          <a:xfrm>
            <a:off x="4343400" y="3621024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343400" y="3822191"/>
            <a:ext cx="58521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HPT</a:t>
            </a:r>
          </a:p>
        </p:txBody>
      </p:sp>
      <p:sp>
        <p:nvSpPr>
          <p:cNvPr id="27" name="Oval 26"/>
          <p:cNvSpPr/>
          <p:nvPr/>
        </p:nvSpPr>
        <p:spPr>
          <a:xfrm>
            <a:off x="5632704" y="3621024"/>
            <a:ext cx="585216" cy="585216"/>
          </a:xfrm>
          <a:prstGeom prst="ellipse">
            <a:avLst/>
          </a:prstGeom>
          <a:solidFill>
            <a:srgbClr val="152433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32704" y="3822191"/>
            <a:ext cx="58521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HP M/G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4809744" y="2505456"/>
            <a:ext cx="0" cy="438912"/>
          </a:xfrm>
          <a:prstGeom prst="line">
            <a:avLst/>
          </a:prstGeom>
          <a:ln w="2540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5925312" y="2944368"/>
            <a:ext cx="0" cy="676656"/>
          </a:xfrm>
          <a:prstGeom prst="line">
            <a:avLst/>
          </a:prstGeom>
          <a:ln w="2540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3840480" y="2944368"/>
            <a:ext cx="2670048" cy="0"/>
          </a:xfrm>
          <a:prstGeom prst="line">
            <a:avLst/>
          </a:prstGeom>
          <a:ln w="3810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712463" y="3063240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568DFF"/>
                </a:solidFill>
                <a:latin typeface="Noto Sans CJK SC"/>
              </a:rPr>
              <a:t>DC BUS / 储能 / 飞机负载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32688" y="4690872"/>
            <a:ext cx="1078992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32688" y="4692700"/>
            <a:ext cx="1078992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67D58A"/>
                </a:solidFill>
                <a:latin typeface="Noto Sans CJK SC"/>
              </a:rPr>
              <a:t>抽功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286000" y="4690872"/>
            <a:ext cx="1078992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286000" y="4692700"/>
            <a:ext cx="1078992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注入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639312" y="4690872"/>
            <a:ext cx="1078992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639312" y="4692700"/>
            <a:ext cx="1078992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跨轴转移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212080" y="4690872"/>
            <a:ext cx="1078992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212080" y="4692700"/>
            <a:ext cx="1078992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瞬态补能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53527" y="1188720"/>
            <a:ext cx="4005072" cy="440740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818119" y="1353312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982711" y="1280160"/>
            <a:ext cx="3529584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NASA TEEM 的核心逻辑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010144" y="1773936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EEF5F7"/>
                </a:solidFill>
                <a:latin typeface="Noto Sans CJK SC"/>
              </a:rPr>
              <a:t>用电机改变转子瞬态功率平衡，</a:t>
            </a:r>
            <a:br/>
            <a:r>
              <a:rPr sz="1500" b="1">
                <a:solidFill>
                  <a:srgbClr val="EEF5F7"/>
                </a:solidFill>
                <a:latin typeface="Noto Sans CJK SC"/>
              </a:rPr>
              <a:t>减少为最坏瞬态预留的气动裕度。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10144" y="2788920"/>
            <a:ext cx="329184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但系统损失必须逐项支付</a:t>
            </a:r>
          </a:p>
        </p:txBody>
      </p:sp>
      <p:sp>
        <p:nvSpPr>
          <p:cNvPr id="46" name="Oval 45"/>
          <p:cNvSpPr/>
          <p:nvPr/>
        </p:nvSpPr>
        <p:spPr>
          <a:xfrm>
            <a:off x="7982712" y="3328416"/>
            <a:ext cx="82296" cy="82296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165592" y="3191256"/>
            <a:ext cx="3136391" cy="31318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EEF5F7"/>
                </a:solidFill>
                <a:latin typeface="Noto Sans CJK SC"/>
              </a:rPr>
              <a:t>电机 / 变流器效率与质量</a:t>
            </a:r>
          </a:p>
        </p:txBody>
      </p:sp>
      <p:sp>
        <p:nvSpPr>
          <p:cNvPr id="48" name="Oval 47"/>
          <p:cNvSpPr/>
          <p:nvPr/>
        </p:nvSpPr>
        <p:spPr>
          <a:xfrm>
            <a:off x="7982712" y="3696462"/>
            <a:ext cx="82296" cy="82296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165592" y="3559302"/>
            <a:ext cx="3136391" cy="31318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EEF5F7"/>
                </a:solidFill>
                <a:latin typeface="Noto Sans CJK SC"/>
              </a:rPr>
              <a:t>高压绝缘、局放与故障隔离</a:t>
            </a:r>
          </a:p>
        </p:txBody>
      </p:sp>
      <p:sp>
        <p:nvSpPr>
          <p:cNvPr id="50" name="Oval 49"/>
          <p:cNvSpPr/>
          <p:nvPr/>
        </p:nvSpPr>
        <p:spPr>
          <a:xfrm>
            <a:off x="7982712" y="4064508"/>
            <a:ext cx="82296" cy="82296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165592" y="3927348"/>
            <a:ext cx="3136391" cy="31318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EEF5F7"/>
                </a:solidFill>
                <a:latin typeface="Noto Sans CJK SC"/>
              </a:rPr>
              <a:t>热管理和冷却流量</a:t>
            </a:r>
          </a:p>
        </p:txBody>
      </p:sp>
      <p:sp>
        <p:nvSpPr>
          <p:cNvPr id="52" name="Oval 51"/>
          <p:cNvSpPr/>
          <p:nvPr/>
        </p:nvSpPr>
        <p:spPr>
          <a:xfrm>
            <a:off x="7982712" y="4432554"/>
            <a:ext cx="82296" cy="82296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165592" y="4295394"/>
            <a:ext cx="3136391" cy="31318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EEF5F7"/>
                </a:solidFill>
                <a:latin typeface="Noto Sans CJK SC"/>
              </a:rPr>
              <a:t>多能源控制的稳定性与适航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991856" y="4937760"/>
            <a:ext cx="3310128" cy="347472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110727" y="5001768"/>
            <a:ext cx="307238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37D4C8"/>
                </a:solidFill>
                <a:latin typeface="Noto Sans CJK SC"/>
              </a:rPr>
              <a:t>电气化程度 ≠ 电池占比；关键是功率在何时、何轴、向何处流。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推进—机体一体化：摄入“坏空气”，换取飞机级净收益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S16·S19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6583680" cy="440740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7512" y="1353312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1280160"/>
            <a:ext cx="610819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BLI 概念｜尾部风扇摄入低动量边界层</a:t>
            </a:r>
          </a:p>
        </p:txBody>
      </p:sp>
      <p:sp>
        <p:nvSpPr>
          <p:cNvPr id="13" name="Arc 12"/>
          <p:cNvSpPr/>
          <p:nvPr/>
        </p:nvSpPr>
        <p:spPr>
          <a:xfrm rot="10800000">
            <a:off x="1005840" y="2057400"/>
            <a:ext cx="4434840" cy="1554480"/>
          </a:xfrm>
          <a:prstGeom prst="arc">
            <a:avLst/>
          </a:prstGeom>
          <a:noFill/>
          <a:ln w="38100">
            <a:solidFill>
              <a:srgbClr val="EEF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1005840" y="2816352"/>
            <a:ext cx="3822192" cy="0"/>
          </a:xfrm>
          <a:prstGeom prst="line">
            <a:avLst/>
          </a:prstGeom>
          <a:ln w="13970">
            <a:solidFill>
              <a:srgbClr val="6F849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251960" y="2816352"/>
            <a:ext cx="914399" cy="0"/>
          </a:xfrm>
          <a:prstGeom prst="line">
            <a:avLst/>
          </a:prstGeom>
          <a:ln w="1905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Isosceles Triangle 15"/>
          <p:cNvSpPr/>
          <p:nvPr/>
        </p:nvSpPr>
        <p:spPr>
          <a:xfrm rot="5400000">
            <a:off x="5153558" y="2774746"/>
            <a:ext cx="76809" cy="83210"/>
          </a:xfrm>
          <a:prstGeom prst="triangle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 flipV="1">
            <a:off x="1005840" y="2962656"/>
            <a:ext cx="3822192" cy="18288"/>
          </a:xfrm>
          <a:prstGeom prst="line">
            <a:avLst/>
          </a:prstGeom>
          <a:ln w="13970">
            <a:solidFill>
              <a:srgbClr val="6F849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251960" y="2962656"/>
            <a:ext cx="914399" cy="0"/>
          </a:xfrm>
          <a:prstGeom prst="line">
            <a:avLst/>
          </a:prstGeom>
          <a:ln w="1905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/>
          <p:cNvSpPr/>
          <p:nvPr/>
        </p:nvSpPr>
        <p:spPr>
          <a:xfrm rot="5400000">
            <a:off x="5153558" y="2921050"/>
            <a:ext cx="76809" cy="83210"/>
          </a:xfrm>
          <a:prstGeom prst="triangle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 flipV="1">
            <a:off x="1005840" y="3108960"/>
            <a:ext cx="3822192" cy="36576"/>
          </a:xfrm>
          <a:prstGeom prst="line">
            <a:avLst/>
          </a:prstGeom>
          <a:ln w="13970">
            <a:solidFill>
              <a:srgbClr val="6F849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251960" y="3108960"/>
            <a:ext cx="914399" cy="0"/>
          </a:xfrm>
          <a:prstGeom prst="line">
            <a:avLst/>
          </a:prstGeom>
          <a:ln w="1905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5400000">
            <a:off x="5153558" y="3067354"/>
            <a:ext cx="76809" cy="83210"/>
          </a:xfrm>
          <a:prstGeom prst="triangle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 flipV="1">
            <a:off x="1005840" y="3255264"/>
            <a:ext cx="3822192" cy="54864"/>
          </a:xfrm>
          <a:prstGeom prst="line">
            <a:avLst/>
          </a:prstGeom>
          <a:ln w="13970">
            <a:solidFill>
              <a:srgbClr val="6F849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4251960" y="3255264"/>
            <a:ext cx="914399" cy="0"/>
          </a:xfrm>
          <a:prstGeom prst="line">
            <a:avLst/>
          </a:prstGeom>
          <a:ln w="1905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/>
          <p:cNvSpPr/>
          <p:nvPr/>
        </p:nvSpPr>
        <p:spPr>
          <a:xfrm rot="5400000">
            <a:off x="5153558" y="3213658"/>
            <a:ext cx="76809" cy="83210"/>
          </a:xfrm>
          <a:prstGeom prst="triangle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 flipV="1">
            <a:off x="1005840" y="3401568"/>
            <a:ext cx="3822192" cy="73152"/>
          </a:xfrm>
          <a:prstGeom prst="line">
            <a:avLst/>
          </a:prstGeom>
          <a:ln w="13970">
            <a:solidFill>
              <a:srgbClr val="6F849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251960" y="3401568"/>
            <a:ext cx="914399" cy="0"/>
          </a:xfrm>
          <a:prstGeom prst="line">
            <a:avLst/>
          </a:prstGeom>
          <a:ln w="1905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Isosceles Triangle 27"/>
          <p:cNvSpPr/>
          <p:nvPr/>
        </p:nvSpPr>
        <p:spPr>
          <a:xfrm rot="5400000">
            <a:off x="5153558" y="3359962"/>
            <a:ext cx="76809" cy="83210"/>
          </a:xfrm>
          <a:prstGeom prst="triangle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 flipV="1">
            <a:off x="1005840" y="3547872"/>
            <a:ext cx="3822192" cy="91440"/>
          </a:xfrm>
          <a:prstGeom prst="line">
            <a:avLst/>
          </a:prstGeom>
          <a:ln w="13970">
            <a:solidFill>
              <a:srgbClr val="6F849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4251960" y="3547872"/>
            <a:ext cx="914399" cy="0"/>
          </a:xfrm>
          <a:prstGeom prst="line">
            <a:avLst/>
          </a:prstGeom>
          <a:ln w="1905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Isosceles Triangle 30"/>
          <p:cNvSpPr/>
          <p:nvPr/>
        </p:nvSpPr>
        <p:spPr>
          <a:xfrm rot="5400000">
            <a:off x="5153558" y="3506266"/>
            <a:ext cx="76809" cy="83210"/>
          </a:xfrm>
          <a:prstGeom prst="triangle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4983480" y="2587752"/>
            <a:ext cx="768096" cy="768096"/>
          </a:xfrm>
          <a:prstGeom prst="ellipse">
            <a:avLst/>
          </a:prstGeom>
          <a:solidFill>
            <a:srgbClr val="0E293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>
            <a:off x="5367528" y="2971800"/>
            <a:ext cx="274320" cy="0"/>
          </a:xfrm>
          <a:prstGeom prst="line">
            <a:avLst/>
          </a:prstGeom>
          <a:ln w="127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5367528" y="2971800"/>
            <a:ext cx="193973" cy="193973"/>
          </a:xfrm>
          <a:prstGeom prst="line">
            <a:avLst/>
          </a:prstGeom>
          <a:ln w="127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5367528" y="2971800"/>
            <a:ext cx="0" cy="274320"/>
          </a:xfrm>
          <a:prstGeom prst="line">
            <a:avLst/>
          </a:prstGeom>
          <a:ln w="127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H="1">
            <a:off x="5173554" y="2971800"/>
            <a:ext cx="193974" cy="193973"/>
          </a:xfrm>
          <a:prstGeom prst="line">
            <a:avLst/>
          </a:prstGeom>
          <a:ln w="127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H="1">
            <a:off x="5093208" y="2971800"/>
            <a:ext cx="274320" cy="0"/>
          </a:xfrm>
          <a:prstGeom prst="line">
            <a:avLst/>
          </a:prstGeom>
          <a:ln w="127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H="1" flipV="1">
            <a:off x="5173554" y="2777826"/>
            <a:ext cx="193974" cy="193974"/>
          </a:xfrm>
          <a:prstGeom prst="line">
            <a:avLst/>
          </a:prstGeom>
          <a:ln w="127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5367528" y="2697480"/>
            <a:ext cx="0" cy="274320"/>
          </a:xfrm>
          <a:prstGeom prst="line">
            <a:avLst/>
          </a:prstGeom>
          <a:ln w="127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367528" y="2777826"/>
            <a:ext cx="193973" cy="193974"/>
          </a:xfrm>
          <a:prstGeom prst="line">
            <a:avLst/>
          </a:prstGeom>
          <a:ln w="1270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188720" y="3776472"/>
            <a:ext cx="2057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F8490"/>
                </a:solidFill>
                <a:latin typeface="Noto Sans CJK SC"/>
              </a:rPr>
              <a:t>低动量 / 非均匀来流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718304" y="3776472"/>
            <a:ext cx="1325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7D4C8"/>
                </a:solidFill>
                <a:latin typeface="Noto Sans CJK SC"/>
              </a:rPr>
              <a:t>尾部电风扇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60120" y="4325112"/>
            <a:ext cx="2414016" cy="960120"/>
          </a:xfrm>
          <a:prstGeom prst="roundRect">
            <a:avLst/>
          </a:prstGeom>
          <a:solidFill>
            <a:srgbClr val="152433"/>
          </a:solidFill>
          <a:ln w="1524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106424" y="4398264"/>
            <a:ext cx="2121408" cy="4206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67D58A"/>
                </a:solidFill>
                <a:latin typeface="Noto Sans CJK SC"/>
              </a:rPr>
              <a:t>7–12%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06424" y="4828032"/>
            <a:ext cx="2121408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NASA STARC-ABL 概念燃油潜力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06424" y="5047488"/>
            <a:ext cx="2121408" cy="16459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>
                <a:solidFill>
                  <a:srgbClr val="9FB2BC"/>
                </a:solidFill>
                <a:latin typeface="Noto Sans CJK SC"/>
              </a:rPr>
              <a:t>概念级；同等航程/速度/机场基础设施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49039" y="4462272"/>
            <a:ext cx="2679192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9FB2BC"/>
                </a:solidFill>
                <a:latin typeface="Noto Sans CJK SC"/>
              </a:rPr>
              <a:t>收益来自减少机体尾迹动能损失；不是风扇孤立效率。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333488" y="1188720"/>
            <a:ext cx="4343400" cy="440740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98079" y="1353312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662671" y="1280160"/>
            <a:ext cx="38679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耦合收益与耦合风险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626096" y="1783080"/>
            <a:ext cx="6400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626096" y="1784908"/>
            <a:ext cx="6400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67D58A"/>
                </a:solidFill>
                <a:latin typeface="Noto Sans CJK SC"/>
              </a:rPr>
              <a:t>收益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458200" y="1801368"/>
            <a:ext cx="2770632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EEF5F7"/>
                </a:solidFill>
                <a:latin typeface="Noto Sans CJK SC"/>
              </a:rPr>
              <a:t>再能化尾迹 / 减少推进功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626096" y="2423160"/>
            <a:ext cx="6400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626096" y="2424988"/>
            <a:ext cx="6400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气动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458200" y="2441448"/>
            <a:ext cx="2770632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9FB2BC"/>
                </a:solidFill>
                <a:latin typeface="Noto Sans CJK SC"/>
              </a:rPr>
              <a:t>畸变、旋流、非定常负荷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626096" y="3063239"/>
            <a:ext cx="6400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626096" y="3065068"/>
            <a:ext cx="6400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结构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458200" y="3081527"/>
            <a:ext cx="2770632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9FB2BC"/>
                </a:solidFill>
                <a:latin typeface="Noto Sans CJK SC"/>
              </a:rPr>
              <a:t>机身/尾翼/短舱共同承载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626096" y="3703320"/>
            <a:ext cx="6400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626096" y="3705148"/>
            <a:ext cx="6400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控制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458200" y="3721607"/>
            <a:ext cx="2770632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9FB2BC"/>
                </a:solidFill>
                <a:latin typeface="Noto Sans CJK SC"/>
              </a:rPr>
              <a:t>发动机—电网—飞控耦合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7626096" y="4343400"/>
            <a:ext cx="64008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626096" y="4345228"/>
            <a:ext cx="64008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适航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458200" y="4361688"/>
            <a:ext cx="2770632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9FB2BC"/>
                </a:solidFill>
                <a:latin typeface="Noto Sans CJK SC"/>
              </a:rPr>
              <a:t>多发失效、碎片与疏散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7626096" y="5093208"/>
            <a:ext cx="3602736" cy="274320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754112" y="5157216"/>
            <a:ext cx="3346704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37D4C8"/>
                </a:solidFill>
                <a:latin typeface="Noto Sans CJK SC"/>
              </a:rPr>
              <a:t>必须用飞机级推进功，而非孤立风扇 η 做决策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压力增益燃烧 / RDE：把“燃烧压损”变成“总压增益”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S17·S18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5230368" cy="440740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7512" y="1353312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" y="1280160"/>
            <a:ext cx="4754879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传统 vs 压力增益｜总压方向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1847088"/>
            <a:ext cx="124358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传统燃烧室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68680" y="2414016"/>
            <a:ext cx="4389120" cy="0"/>
          </a:xfrm>
          <a:prstGeom prst="line">
            <a:avLst/>
          </a:prstGeom>
          <a:ln w="2540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168146" y="2231136"/>
            <a:ext cx="1248156" cy="18288"/>
          </a:xfrm>
          <a:prstGeom prst="line">
            <a:avLst/>
          </a:prstGeom>
          <a:ln w="3810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2416302" y="2249424"/>
            <a:ext cx="1248156" cy="73152"/>
          </a:xfrm>
          <a:prstGeom prst="line">
            <a:avLst/>
          </a:prstGeom>
          <a:ln w="3810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3664458" y="2322576"/>
            <a:ext cx="1248156" cy="18288"/>
          </a:xfrm>
          <a:prstGeom prst="line">
            <a:avLst/>
          </a:prstGeom>
          <a:ln w="3810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117854" y="2180844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366010" y="2199132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614166" y="2272284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862322" y="2290572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133087" y="2011680"/>
            <a:ext cx="74980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6B84A"/>
                </a:solidFill>
                <a:latin typeface="Noto Sans Mono CJK SC"/>
              </a:rPr>
              <a:t>ΔPₜ &lt; 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" y="3154680"/>
            <a:ext cx="124358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PGC / RDE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68680" y="3749039"/>
            <a:ext cx="4389120" cy="0"/>
          </a:xfrm>
          <a:prstGeom prst="line">
            <a:avLst/>
          </a:prstGeom>
          <a:ln w="2540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1168146" y="3785616"/>
            <a:ext cx="1248156" cy="18288"/>
          </a:xfrm>
          <a:prstGeom prst="line">
            <a:avLst/>
          </a:prstGeom>
          <a:ln w="3810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2416302" y="3401568"/>
            <a:ext cx="707288" cy="384048"/>
          </a:xfrm>
          <a:prstGeom prst="line">
            <a:avLst/>
          </a:prstGeom>
          <a:ln w="3810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123590" y="3401568"/>
            <a:ext cx="1789024" cy="128016"/>
          </a:xfrm>
          <a:prstGeom prst="line">
            <a:avLst/>
          </a:prstGeom>
          <a:ln w="38100">
            <a:solidFill>
              <a:srgbClr val="FF6B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1117854" y="3753612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366010" y="3735324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3073298" y="3351276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4862322" y="3479292"/>
            <a:ext cx="100584" cy="100584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023360" y="3273552"/>
            <a:ext cx="960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6B6B"/>
                </a:solidFill>
                <a:latin typeface="Noto Sans Mono CJK SC"/>
              </a:rPr>
              <a:t>ΔPₜ &gt; 0?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8" y="4416552"/>
            <a:ext cx="4553712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40" b="0">
                <a:solidFill>
                  <a:srgbClr val="9FB2BC"/>
                </a:solidFill>
                <a:latin typeface="Noto Sans CJK SC"/>
              </a:rPr>
              <a:t>关键是严格定义并测量质量平均总压；非定常、非均匀出口会让‘压力增益’口径困难。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89320" y="1188720"/>
            <a:ext cx="5669280" cy="212140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153912" y="1353312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18504" y="1280160"/>
            <a:ext cx="519379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RDE 环形燃烧室｜旋转爆轰波</a:t>
            </a:r>
          </a:p>
        </p:txBody>
      </p:sp>
      <p:sp>
        <p:nvSpPr>
          <p:cNvPr id="37" name="Oval 36"/>
          <p:cNvSpPr/>
          <p:nvPr/>
        </p:nvSpPr>
        <p:spPr>
          <a:xfrm>
            <a:off x="6528816" y="1783080"/>
            <a:ext cx="1143000" cy="1143000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6830568" y="2084831"/>
            <a:ext cx="539496" cy="539496"/>
          </a:xfrm>
          <a:prstGeom prst="ellipse">
            <a:avLst/>
          </a:prstGeom>
          <a:solidFill>
            <a:srgbClr val="111B26"/>
          </a:solidFill>
          <a:ln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34071" y="2304288"/>
            <a:ext cx="91440" cy="91440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214616" y="2684396"/>
            <a:ext cx="91440" cy="91440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775704" y="2684396"/>
            <a:ext cx="91440" cy="91440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556248" y="2304288"/>
            <a:ext cx="91440" cy="91440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775704" y="1924179"/>
            <a:ext cx="91440" cy="91440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214616" y="1924179"/>
            <a:ext cx="91440" cy="91440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Isosceles Triangle 44"/>
          <p:cNvSpPr/>
          <p:nvPr/>
        </p:nvSpPr>
        <p:spPr>
          <a:xfrm rot="3000000">
            <a:off x="7434072" y="1901952"/>
            <a:ext cx="164592" cy="164592"/>
          </a:xfrm>
          <a:prstGeom prst="triangle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900416" y="1865376"/>
            <a:ext cx="1115568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6B6B"/>
                </a:solidFill>
                <a:latin typeface="Noto Sans CJK SC"/>
              </a:rPr>
              <a:t>连续周向波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00416" y="2212848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30" b="0">
                <a:solidFill>
                  <a:srgbClr val="9FB2BC"/>
                </a:solidFill>
                <a:latin typeface="Noto Sans CJK SC"/>
              </a:rPr>
              <a:t>高频非定常燃烧</a:t>
            </a:r>
            <a:br/>
            <a:r>
              <a:rPr sz="1030" b="0">
                <a:solidFill>
                  <a:srgbClr val="9FB2BC"/>
                </a:solidFill>
                <a:latin typeface="Noto Sans CJK SC"/>
              </a:rPr>
              <a:t>与涡轮入口耦合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989320" y="3547872"/>
            <a:ext cx="5669280" cy="2048256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153912" y="3712463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18504" y="3639312"/>
            <a:ext cx="519379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为何仍属高风险</a:t>
            </a:r>
          </a:p>
        </p:txBody>
      </p:sp>
      <p:sp>
        <p:nvSpPr>
          <p:cNvPr id="51" name="Oval 50"/>
          <p:cNvSpPr/>
          <p:nvPr/>
        </p:nvSpPr>
        <p:spPr>
          <a:xfrm>
            <a:off x="6291072" y="4178808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473952" y="4041648"/>
            <a:ext cx="4846320" cy="22677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>
                <a:solidFill>
                  <a:srgbClr val="EEF5F7"/>
                </a:solidFill>
                <a:latin typeface="Noto Sans CJK SC"/>
              </a:rPr>
              <a:t>喷注与回压下的稳定波模态</a:t>
            </a:r>
          </a:p>
        </p:txBody>
      </p:sp>
      <p:sp>
        <p:nvSpPr>
          <p:cNvPr id="53" name="Oval 52"/>
          <p:cNvSpPr/>
          <p:nvPr/>
        </p:nvSpPr>
        <p:spPr>
          <a:xfrm>
            <a:off x="6291072" y="4419295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73952" y="4282135"/>
            <a:ext cx="4846320" cy="22677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>
                <a:solidFill>
                  <a:srgbClr val="EEF5F7"/>
                </a:solidFill>
                <a:latin typeface="Noto Sans CJK SC"/>
              </a:rPr>
              <a:t>高热流 / 高频疲劳 / 密封</a:t>
            </a:r>
          </a:p>
        </p:txBody>
      </p:sp>
      <p:sp>
        <p:nvSpPr>
          <p:cNvPr id="55" name="Oval 54"/>
          <p:cNvSpPr/>
          <p:nvPr/>
        </p:nvSpPr>
        <p:spPr>
          <a:xfrm>
            <a:off x="6291072" y="4659782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73952" y="4522622"/>
            <a:ext cx="4846320" cy="22677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>
                <a:solidFill>
                  <a:srgbClr val="EEF5F7"/>
                </a:solidFill>
                <a:latin typeface="Noto Sans CJK SC"/>
              </a:rPr>
              <a:t>出口畸变与涡轮非定常损失</a:t>
            </a:r>
          </a:p>
        </p:txBody>
      </p:sp>
      <p:sp>
        <p:nvSpPr>
          <p:cNvPr id="57" name="Oval 56"/>
          <p:cNvSpPr/>
          <p:nvPr/>
        </p:nvSpPr>
        <p:spPr>
          <a:xfrm>
            <a:off x="6291072" y="4900269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473952" y="4763109"/>
            <a:ext cx="4846320" cy="22677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>
                <a:solidFill>
                  <a:srgbClr val="EEF5F7"/>
                </a:solidFill>
                <a:latin typeface="Noto Sans CJK SC"/>
              </a:rPr>
              <a:t>排放、噪声、起动与全包线控制</a:t>
            </a:r>
          </a:p>
        </p:txBody>
      </p:sp>
      <p:sp>
        <p:nvSpPr>
          <p:cNvPr id="59" name="Oval 58"/>
          <p:cNvSpPr/>
          <p:nvPr/>
        </p:nvSpPr>
        <p:spPr>
          <a:xfrm>
            <a:off x="6291072" y="5140756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473952" y="5003596"/>
            <a:ext cx="4846320" cy="22677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>
                <a:solidFill>
                  <a:srgbClr val="EEF5F7"/>
                </a:solidFill>
                <a:latin typeface="Noto Sans CJK SC"/>
              </a:rPr>
              <a:t>性能测量口径与模型验证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数字主线：让设计、制造、试验与在役数据共享同一“构型真相”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基础｜专家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S20·S21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42025" y="1929384"/>
            <a:ext cx="1554480" cy="54864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606033" y="2075688"/>
            <a:ext cx="14264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>
                <a:solidFill>
                  <a:srgbClr val="37D4C8"/>
                </a:solidFill>
                <a:latin typeface="Noto Sans CJK SC"/>
              </a:rPr>
              <a:t>需求 / MBSE</a:t>
            </a:r>
          </a:p>
        </p:txBody>
      </p:sp>
      <p:cxnSp>
        <p:nvCxnSpPr>
          <p:cNvPr id="12" name="Connector 11"/>
          <p:cNvCxnSpPr/>
          <p:nvPr/>
        </p:nvCxnSpPr>
        <p:spPr>
          <a:xfrm flipV="1">
            <a:off x="2319265" y="1317535"/>
            <a:ext cx="2637340" cy="886169"/>
          </a:xfrm>
          <a:prstGeom prst="line">
            <a:avLst/>
          </a:prstGeom>
          <a:ln w="1524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303520" y="978408"/>
            <a:ext cx="1554480" cy="54864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67528" y="1124712"/>
            <a:ext cx="14264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>
                <a:solidFill>
                  <a:srgbClr val="568DFF"/>
                </a:solidFill>
                <a:latin typeface="Noto Sans CJK SC"/>
              </a:rPr>
              <a:t>多学科设计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080760" y="1252728"/>
            <a:ext cx="3071247" cy="557068"/>
          </a:xfrm>
          <a:prstGeom prst="line">
            <a:avLst/>
          </a:prstGeom>
          <a:ln w="1524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9065014" y="1929384"/>
            <a:ext cx="1554480" cy="54864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9022" y="2075688"/>
            <a:ext cx="14264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>
                <a:solidFill>
                  <a:srgbClr val="B99CFF"/>
                </a:solidFill>
                <a:latin typeface="Noto Sans CJK SC"/>
              </a:rPr>
              <a:t>制造构型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842254" y="2203704"/>
            <a:ext cx="433908" cy="1443237"/>
          </a:xfrm>
          <a:prstGeom prst="line">
            <a:avLst/>
          </a:prstGeom>
          <a:ln w="1524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9065014" y="3831336"/>
            <a:ext cx="1554480" cy="54864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29022" y="3977640"/>
            <a:ext cx="14264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>
                <a:solidFill>
                  <a:srgbClr val="F6B84A"/>
                </a:solidFill>
                <a:latin typeface="Noto Sans CJK SC"/>
              </a:rPr>
              <a:t>台架 / 飞试</a:t>
            </a:r>
          </a:p>
        </p:txBody>
      </p:sp>
      <p:cxnSp>
        <p:nvCxnSpPr>
          <p:cNvPr id="21" name="Connector 20"/>
          <p:cNvCxnSpPr/>
          <p:nvPr/>
        </p:nvCxnSpPr>
        <p:spPr>
          <a:xfrm flipH="1">
            <a:off x="7204914" y="4105656"/>
            <a:ext cx="2637340" cy="886168"/>
          </a:xfrm>
          <a:prstGeom prst="line">
            <a:avLst/>
          </a:prstGeom>
          <a:ln w="1524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303520" y="4782312"/>
            <a:ext cx="1554480" cy="54864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67528" y="4928616"/>
            <a:ext cx="14264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>
                <a:solidFill>
                  <a:srgbClr val="67D58A"/>
                </a:solidFill>
                <a:latin typeface="Noto Sans CJK SC"/>
              </a:rPr>
              <a:t>机队在役</a:t>
            </a:r>
          </a:p>
        </p:txBody>
      </p:sp>
      <p:cxnSp>
        <p:nvCxnSpPr>
          <p:cNvPr id="24" name="Connector 23"/>
          <p:cNvCxnSpPr/>
          <p:nvPr/>
        </p:nvCxnSpPr>
        <p:spPr>
          <a:xfrm flipH="1" flipV="1">
            <a:off x="3009512" y="4499563"/>
            <a:ext cx="3071248" cy="557069"/>
          </a:xfrm>
          <a:prstGeom prst="line">
            <a:avLst/>
          </a:prstGeom>
          <a:ln w="1524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1542025" y="3831336"/>
            <a:ext cx="1554480" cy="54864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606033" y="3977640"/>
            <a:ext cx="142646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9" b="1">
                <a:solidFill>
                  <a:srgbClr val="FF6B6B"/>
                </a:solidFill>
                <a:latin typeface="Noto Sans CJK SC"/>
              </a:rPr>
              <a:t>MRO / 拆检</a:t>
            </a:r>
          </a:p>
        </p:txBody>
      </p:sp>
      <p:cxnSp>
        <p:nvCxnSpPr>
          <p:cNvPr id="27" name="Connector 26"/>
          <p:cNvCxnSpPr/>
          <p:nvPr/>
        </p:nvCxnSpPr>
        <p:spPr>
          <a:xfrm flipH="1" flipV="1">
            <a:off x="1885357" y="2662418"/>
            <a:ext cx="433908" cy="1443238"/>
          </a:xfrm>
          <a:prstGeom prst="line">
            <a:avLst/>
          </a:prstGeom>
          <a:ln w="15240">
            <a:solidFill>
              <a:srgbClr val="6F84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175504" y="2249424"/>
            <a:ext cx="1810512" cy="1810512"/>
          </a:xfrm>
          <a:prstGeom prst="ellipse">
            <a:avLst/>
          </a:prstGeom>
          <a:solidFill>
            <a:srgbClr val="0E2938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175504" y="2761488"/>
            <a:ext cx="181051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EEF5F7"/>
                </a:solidFill>
                <a:latin typeface="Noto Sans CJK SC"/>
              </a:rPr>
              <a:t>数字孪生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03520" y="3145536"/>
            <a:ext cx="155448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568DFF"/>
                </a:solidFill>
                <a:latin typeface="Noto Sans CJK SC"/>
              </a:rPr>
              <a:t>模型 + 数据 + 构型 + 不确定度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216" y="5257800"/>
            <a:ext cx="11000232" cy="548640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41248" y="5413248"/>
            <a:ext cx="10515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70" b="1">
                <a:solidFill>
                  <a:srgbClr val="EEF5F7"/>
                </a:solidFill>
                <a:latin typeface="Noto Sans CJK SC"/>
              </a:rPr>
              <a:t>最低定义：动态更新的个体资产虚拟表示。没有构型、边界和不确定度，‘数字孪生’只是离线模型。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67512" y="5971032"/>
            <a:ext cx="100584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7512" y="5972860"/>
            <a:ext cx="100584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设计优化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847088" y="5971032"/>
            <a:ext cx="100584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847088" y="5972860"/>
            <a:ext cx="100584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集成寿命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026664" y="5971032"/>
            <a:ext cx="100584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026664" y="5972860"/>
            <a:ext cx="100584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67D58A"/>
                </a:solidFill>
                <a:latin typeface="Noto Sans CJK SC"/>
              </a:rPr>
              <a:t>机队计划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206240" y="5971032"/>
            <a:ext cx="100584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206240" y="5972860"/>
            <a:ext cx="100584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MRO 反馈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22976" y="5980176"/>
            <a:ext cx="573328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>
                <a:solidFill>
                  <a:srgbClr val="9FB2BC"/>
                </a:solidFill>
                <a:latin typeface="Noto Sans CJK SC"/>
              </a:rPr>
              <a:t>闭环的价值：减少试验盲区、定位离散来源、按实际载荷管理寿命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67D58A"/>
                </a:solidFill>
                <a:latin typeface="Noto Sans CJK SC"/>
              </a:rPr>
              <a:t>03 / 前沿技术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可认证智能：边界清楚、状态可观、故障可恢复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67D58A"/>
                </a:solidFill>
                <a:latin typeface="Noto Sans CJK SC"/>
              </a:rPr>
              <a:t>专家｜决策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S21·S22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Oval 9"/>
          <p:cNvSpPr/>
          <p:nvPr/>
        </p:nvSpPr>
        <p:spPr>
          <a:xfrm>
            <a:off x="594360" y="1874519"/>
            <a:ext cx="749808" cy="749808"/>
          </a:xfrm>
          <a:prstGeom prst="ellipse">
            <a:avLst/>
          </a:prstGeom>
          <a:solidFill>
            <a:srgbClr val="152433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112264"/>
            <a:ext cx="74980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7D4C8"/>
                </a:solidFill>
                <a:latin typeface="Noto Sans CJK SC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" y="2788920"/>
            <a:ext cx="106070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传感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99032" y="2249424"/>
            <a:ext cx="1188719" cy="0"/>
          </a:xfrm>
          <a:prstGeom prst="line">
            <a:avLst/>
          </a:prstGeom>
          <a:ln w="22860">
            <a:solidFill>
              <a:srgbClr val="37D4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 rot="5400000">
            <a:off x="2573121" y="2201875"/>
            <a:ext cx="87782" cy="95097"/>
          </a:xfrm>
          <a:prstGeom prst="triangle">
            <a:avLst/>
          </a:prstGeom>
          <a:solidFill>
            <a:srgbClr val="37D4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825496" y="1874519"/>
            <a:ext cx="749808" cy="749808"/>
          </a:xfrm>
          <a:prstGeom prst="ellipse">
            <a:avLst/>
          </a:prstGeom>
          <a:solidFill>
            <a:srgbClr val="152433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25496" y="2112264"/>
            <a:ext cx="74980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568DFF"/>
                </a:solidFill>
                <a:latin typeface="Noto Sans CJK SC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0048" y="2788920"/>
            <a:ext cx="106070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状态估计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630168" y="2249424"/>
            <a:ext cx="1188720" cy="0"/>
          </a:xfrm>
          <a:prstGeom prst="line">
            <a:avLst/>
          </a:prstGeom>
          <a:ln w="2286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/>
          <p:cNvSpPr/>
          <p:nvPr/>
        </p:nvSpPr>
        <p:spPr>
          <a:xfrm rot="5400000">
            <a:off x="4804257" y="2201875"/>
            <a:ext cx="87782" cy="95097"/>
          </a:xfrm>
          <a:prstGeom prst="triangle">
            <a:avLst/>
          </a:prstGeom>
          <a:solidFill>
            <a:srgbClr val="568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056632" y="1874519"/>
            <a:ext cx="749808" cy="749808"/>
          </a:xfrm>
          <a:prstGeom prst="ellipse">
            <a:avLst/>
          </a:prstGeom>
          <a:solidFill>
            <a:srgbClr val="152433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56632" y="2112264"/>
            <a:ext cx="74980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01184" y="2788920"/>
            <a:ext cx="106070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异常隔离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861304" y="2249424"/>
            <a:ext cx="1188720" cy="0"/>
          </a:xfrm>
          <a:prstGeom prst="line">
            <a:avLst/>
          </a:prstGeom>
          <a:ln w="22860">
            <a:solidFill>
              <a:srgbClr val="F6B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Isosceles Triangle 23"/>
          <p:cNvSpPr/>
          <p:nvPr/>
        </p:nvSpPr>
        <p:spPr>
          <a:xfrm rot="5400000">
            <a:off x="7035393" y="2201875"/>
            <a:ext cx="87782" cy="95097"/>
          </a:xfrm>
          <a:prstGeom prst="triangle">
            <a:avLst/>
          </a:prstGeom>
          <a:solidFill>
            <a:srgbClr val="F6B8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87768" y="1874519"/>
            <a:ext cx="749808" cy="749808"/>
          </a:xfrm>
          <a:prstGeom prst="ellipse">
            <a:avLst/>
          </a:prstGeom>
          <a:solidFill>
            <a:srgbClr val="152433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87768" y="2112264"/>
            <a:ext cx="74980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B99CFF"/>
                </a:solidFill>
                <a:latin typeface="Noto Sans CJK SC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32320" y="2788920"/>
            <a:ext cx="106070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寿命预测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8092440" y="2249424"/>
            <a:ext cx="1188720" cy="0"/>
          </a:xfrm>
          <a:prstGeom prst="line">
            <a:avLst/>
          </a:prstGeom>
          <a:ln w="22860">
            <a:solidFill>
              <a:srgbClr val="B99C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>
          <a:xfrm rot="5400000">
            <a:off x="9266529" y="2201875"/>
            <a:ext cx="87782" cy="95097"/>
          </a:xfrm>
          <a:prstGeom prst="triangle">
            <a:avLst/>
          </a:prstGeom>
          <a:solidFill>
            <a:srgbClr val="B99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518904" y="1874519"/>
            <a:ext cx="749808" cy="749808"/>
          </a:xfrm>
          <a:prstGeom prst="ellipse">
            <a:avLst/>
          </a:prstGeom>
          <a:solidFill>
            <a:srgbClr val="152433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18904" y="2112264"/>
            <a:ext cx="74980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7D58A"/>
                </a:solidFill>
                <a:latin typeface="Noto Sans CJK SC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63456" y="2788920"/>
            <a:ext cx="106070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控制/维护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" y="3675887"/>
            <a:ext cx="5577840" cy="166420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67512" y="3840479"/>
            <a:ext cx="100584" cy="100584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2104" y="3767327"/>
            <a:ext cx="510235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NASA 2026 EAP 数字孪生示例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4672" y="4233672"/>
            <a:ext cx="4965192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非线性模型 + Kalman 滤波</a:t>
            </a:r>
            <a:br/>
            <a:r>
              <a:rPr sz="1200" b="1">
                <a:solidFill>
                  <a:srgbClr val="EEF5F7"/>
                </a:solidFill>
                <a:latin typeface="Noto Sans CJK SC"/>
              </a:rPr>
              <a:t>用正常数据更新模型，用偏离行为识别部件退化/异常。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27648" y="3675887"/>
            <a:ext cx="5330952" cy="166420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6492240" y="3840479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656832" y="3767327"/>
            <a:ext cx="4855464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认证友好的四条护栏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583680" y="4242816"/>
            <a:ext cx="987552" cy="640080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83680" y="4334256"/>
            <a:ext cx="9875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6B84A"/>
                </a:solidFill>
                <a:latin typeface="Noto Sans CJK SC"/>
              </a:rPr>
              <a:t>有界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29400" y="4617720"/>
            <a:ext cx="89611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70" b="0">
                <a:solidFill>
                  <a:srgbClr val="9FB2BC"/>
                </a:solidFill>
                <a:latin typeface="Noto Sans CJK SC"/>
              </a:rPr>
              <a:t>输入/输出域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772400" y="4242816"/>
            <a:ext cx="987552" cy="640080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772400" y="4334256"/>
            <a:ext cx="9875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6B84A"/>
                </a:solidFill>
                <a:latin typeface="Noto Sans CJK SC"/>
              </a:rPr>
              <a:t>可观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18120" y="4617720"/>
            <a:ext cx="89611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70" b="0">
                <a:solidFill>
                  <a:srgbClr val="9FB2BC"/>
                </a:solidFill>
                <a:latin typeface="Noto Sans CJK SC"/>
              </a:rPr>
              <a:t>健康状态与置信度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961120" y="4242816"/>
            <a:ext cx="987552" cy="640080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961120" y="4334256"/>
            <a:ext cx="9875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6B84A"/>
                </a:solidFill>
                <a:latin typeface="Noto Sans CJK SC"/>
              </a:rPr>
              <a:t>可退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4617720"/>
            <a:ext cx="89611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70" b="0">
                <a:solidFill>
                  <a:srgbClr val="9FB2BC"/>
                </a:solidFill>
                <a:latin typeface="Noto Sans CJK SC"/>
              </a:rPr>
              <a:t>故障回退逻辑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0149840" y="4242816"/>
            <a:ext cx="987552" cy="640080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149840" y="4334256"/>
            <a:ext cx="9875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6B84A"/>
                </a:solidFill>
                <a:latin typeface="Noto Sans CJK SC"/>
              </a:rPr>
              <a:t>可审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195560" y="4617720"/>
            <a:ext cx="89611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70" b="0">
                <a:solidFill>
                  <a:srgbClr val="9FB2BC"/>
                </a:solidFill>
                <a:latin typeface="Noto Sans CJK SC"/>
              </a:rPr>
              <a:t>数据/模型/更新记录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0936" y="5797296"/>
            <a:ext cx="109362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67D58A"/>
                </a:solidFill>
                <a:latin typeface="Noto Sans CJK SC"/>
              </a:rPr>
              <a:t>不要让 AI 直接替代物理边界；先让它缩小不确定度、提高可观测性、建议可验证动作。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04 / 产业证据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公开项目横向：目标数字可比，证据成熟度不可混写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专家｜决策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S03·S06·S07·S08·S09·S23·S24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38912" y="1170432"/>
          <a:ext cx="11338560" cy="4553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/>
                <a:gridCol w="2944368"/>
                <a:gridCol w="3456432"/>
                <a:gridCol w="2962656"/>
              </a:tblGrid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37D4C8"/>
                          </a:solidFill>
                          <a:latin typeface="Noto Sans CJK SC"/>
                        </a:rPr>
                        <a:t>项目 / 架构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EEF5F7"/>
                          </a:solidFill>
                          <a:latin typeface="Noto Sans CJK SC"/>
                        </a:rPr>
                        <a:t>公开指标（原口径）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EEF5F7"/>
                          </a:solidFill>
                          <a:latin typeface="Noto Sans CJK SC"/>
                        </a:rPr>
                        <a:t>证据 / 状态口径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EEF5F7"/>
                          </a:solidFill>
                          <a:latin typeface="Noto Sans CJK SC"/>
                        </a:rPr>
                        <a:t>主要闸门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P&amp;W GTF</a:t>
                      </a:r>
                      <a:br/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齿轮涡扇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GTF 动力飞机每航次</a:t>
                      </a:r>
                      <a:br/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节油最高约 20%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已商业运行；厂商飞机级主张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齿轮/热端耐久、在翼时间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CFM RISE</a:t>
                      </a:r>
                      <a:br/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开式风扇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推进效率 +20%；M0.8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技术验证/飞行试验计划；机构目标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声学、完整性、飞机安装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RR UltraFan 80</a:t>
                      </a:r>
                      <a:br/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齿轮 UHBPR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相对首代 Trent +25%；</a:t>
                      </a:r>
                      <a:br/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相对 Trent XWB +10%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2023 全功率 85 klbf；</a:t>
                      </a:r>
                      <a:br/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2026 再测试为公开计划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产品时机、耐久、规模适配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NASA HyTEC</a:t>
                      </a:r>
                      <a:br/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紧凑核心机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核心机归因 10%；BPR&gt;15；</a:t>
                      </a:r>
                      <a:br/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OPR&gt;50；高空抽功20%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项目页 2026 标注结束；</a:t>
                      </a:r>
                      <a:br/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KPP/原合同目标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小尺度效率、冷却、集成演示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GE XA100</a:t>
                      </a:r>
                      <a:br/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自适应三流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推力 +10%；燃油效率 +25%；</a:t>
                      </a:r>
                      <a:br/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航程 +30%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厂商测试声明；任务依赖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变几何/控制、热管理、量产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02920" y="5925312"/>
            <a:ext cx="11155680" cy="329184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5989320"/>
            <a:ext cx="1069848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>
                <a:solidFill>
                  <a:srgbClr val="F6B84A"/>
                </a:solidFill>
                <a:latin typeface="Noto Sans CJK SC"/>
              </a:rPr>
              <a:t>比较纪律：①保留基准 ②区分部件/发动机/飞机 ③区分目标/测试/服役 ④保留‘最高/可达/概念潜力’限定。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04 / 产业证据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成熟度 × 集成风险：最有潜力的技术，未必最先进入产品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专家｜决策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公开证据综合 S03–S22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143000" y="5696712"/>
            <a:ext cx="8412480" cy="0"/>
          </a:xfrm>
          <a:prstGeom prst="line">
            <a:avLst/>
          </a:prstGeom>
          <a:ln w="1524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143000" y="1600200"/>
            <a:ext cx="0" cy="4096512"/>
          </a:xfrm>
          <a:prstGeom prst="line">
            <a:avLst/>
          </a:prstGeom>
          <a:ln w="1524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549640" y="5788152"/>
            <a:ext cx="1005840" cy="228600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公开证据成熟度 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" y="1362456"/>
            <a:ext cx="1371600" cy="219456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9FB2BC"/>
                </a:solidFill>
                <a:latin typeface="Noto Sans CJK SC"/>
              </a:rPr>
              <a:t>系统集成风险 ↑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825496" y="1600200"/>
            <a:ext cx="0" cy="4096512"/>
          </a:xfrm>
          <a:prstGeom prst="line">
            <a:avLst/>
          </a:prstGeom>
          <a:ln w="8890">
            <a:solidFill>
              <a:srgbClr val="2637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143000" y="2419502"/>
            <a:ext cx="8412480" cy="0"/>
          </a:xfrm>
          <a:prstGeom prst="line">
            <a:avLst/>
          </a:prstGeom>
          <a:ln w="8890">
            <a:solidFill>
              <a:srgbClr val="2637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4507992" y="1600200"/>
            <a:ext cx="0" cy="4096512"/>
          </a:xfrm>
          <a:prstGeom prst="line">
            <a:avLst/>
          </a:prstGeom>
          <a:ln w="8890">
            <a:solidFill>
              <a:srgbClr val="2637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143000" y="3238804"/>
            <a:ext cx="8412480" cy="0"/>
          </a:xfrm>
          <a:prstGeom prst="line">
            <a:avLst/>
          </a:prstGeom>
          <a:ln w="8890">
            <a:solidFill>
              <a:srgbClr val="2637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190488" y="1600200"/>
            <a:ext cx="0" cy="4096512"/>
          </a:xfrm>
          <a:prstGeom prst="line">
            <a:avLst/>
          </a:prstGeom>
          <a:ln w="8890">
            <a:solidFill>
              <a:srgbClr val="2637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143000" y="4058107"/>
            <a:ext cx="8412480" cy="0"/>
          </a:xfrm>
          <a:prstGeom prst="line">
            <a:avLst/>
          </a:prstGeom>
          <a:ln w="8890">
            <a:solidFill>
              <a:srgbClr val="2637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872983" y="1600200"/>
            <a:ext cx="0" cy="4096512"/>
          </a:xfrm>
          <a:prstGeom prst="line">
            <a:avLst/>
          </a:prstGeom>
          <a:ln w="8890">
            <a:solidFill>
              <a:srgbClr val="2637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1143000" y="4877409"/>
            <a:ext cx="8412480" cy="0"/>
          </a:xfrm>
          <a:prstGeom prst="line">
            <a:avLst/>
          </a:prstGeom>
          <a:ln w="8890">
            <a:solidFill>
              <a:srgbClr val="2637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626096" y="5276088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7D58A"/>
                </a:solidFill>
                <a:latin typeface="Noto Sans CJK SC"/>
              </a:rPr>
              <a:t>先规模化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23760" y="1856231"/>
            <a:ext cx="157276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选项投资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1856231"/>
            <a:ext cx="18745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6B6B"/>
                </a:solidFill>
                <a:latin typeface="Noto Sans CJK SC"/>
              </a:rPr>
              <a:t>探索 / 设淘汰门</a:t>
            </a:r>
          </a:p>
        </p:txBody>
      </p:sp>
      <p:sp>
        <p:nvSpPr>
          <p:cNvPr id="25" name="Oval 24"/>
          <p:cNvSpPr/>
          <p:nvPr/>
        </p:nvSpPr>
        <p:spPr>
          <a:xfrm>
            <a:off x="8277148" y="4776825"/>
            <a:ext cx="201168" cy="201168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469172" y="4749393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67D58A"/>
                </a:solidFill>
                <a:latin typeface="Noto Sans CJK SC"/>
              </a:rPr>
              <a:t>GTF</a:t>
            </a:r>
          </a:p>
        </p:txBody>
      </p:sp>
      <p:sp>
        <p:nvSpPr>
          <p:cNvPr id="27" name="Oval 26"/>
          <p:cNvSpPr/>
          <p:nvPr/>
        </p:nvSpPr>
        <p:spPr>
          <a:xfrm>
            <a:off x="7940649" y="4449104"/>
            <a:ext cx="201168" cy="201168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132673" y="4421672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B99CFF"/>
                </a:solidFill>
                <a:latin typeface="Noto Sans CJK SC"/>
              </a:rPr>
              <a:t>增材喷嘴</a:t>
            </a:r>
          </a:p>
        </p:txBody>
      </p:sp>
      <p:sp>
        <p:nvSpPr>
          <p:cNvPr id="29" name="Oval 28"/>
          <p:cNvSpPr/>
          <p:nvPr/>
        </p:nvSpPr>
        <p:spPr>
          <a:xfrm>
            <a:off x="7604150" y="4039453"/>
            <a:ext cx="201168" cy="201168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96174" y="4012021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67D58A"/>
                </a:solidFill>
                <a:latin typeface="Noto Sans CJK SC"/>
              </a:rPr>
              <a:t>SAF 兼容</a:t>
            </a:r>
          </a:p>
        </p:txBody>
      </p:sp>
      <p:sp>
        <p:nvSpPr>
          <p:cNvPr id="31" name="Oval 30"/>
          <p:cNvSpPr/>
          <p:nvPr/>
        </p:nvSpPr>
        <p:spPr>
          <a:xfrm>
            <a:off x="6762902" y="3629802"/>
            <a:ext cx="201168" cy="201168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954926" y="3602370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FF6B6B"/>
                </a:solidFill>
                <a:latin typeface="Noto Sans CJK SC"/>
              </a:rPr>
              <a:t>CMC/EBC</a:t>
            </a:r>
          </a:p>
        </p:txBody>
      </p:sp>
      <p:sp>
        <p:nvSpPr>
          <p:cNvPr id="33" name="Oval 32"/>
          <p:cNvSpPr/>
          <p:nvPr/>
        </p:nvSpPr>
        <p:spPr>
          <a:xfrm>
            <a:off x="5753404" y="3220151"/>
            <a:ext cx="201168" cy="201168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5428" y="3192719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F6B84A"/>
                </a:solidFill>
                <a:latin typeface="Noto Sans CJK SC"/>
              </a:rPr>
              <a:t>紧凑核心机</a:t>
            </a:r>
          </a:p>
        </p:txBody>
      </p:sp>
      <p:sp>
        <p:nvSpPr>
          <p:cNvPr id="35" name="Oval 34"/>
          <p:cNvSpPr/>
          <p:nvPr/>
        </p:nvSpPr>
        <p:spPr>
          <a:xfrm>
            <a:off x="5080406" y="2646639"/>
            <a:ext cx="201168" cy="201168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272430" y="2619207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37D4C8"/>
                </a:solidFill>
                <a:latin typeface="Noto Sans CJK SC"/>
              </a:rPr>
              <a:t>开式风扇</a:t>
            </a:r>
          </a:p>
        </p:txBody>
      </p:sp>
      <p:sp>
        <p:nvSpPr>
          <p:cNvPr id="37" name="Oval 36"/>
          <p:cNvSpPr/>
          <p:nvPr/>
        </p:nvSpPr>
        <p:spPr>
          <a:xfrm>
            <a:off x="4659782" y="2892430"/>
            <a:ext cx="201168" cy="201168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851806" y="2864998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568DFF"/>
                </a:solidFill>
                <a:latin typeface="Noto Sans CJK SC"/>
              </a:rPr>
              <a:t>双轴电气化</a:t>
            </a:r>
          </a:p>
        </p:txBody>
      </p:sp>
      <p:sp>
        <p:nvSpPr>
          <p:cNvPr id="39" name="Oval 38"/>
          <p:cNvSpPr/>
          <p:nvPr/>
        </p:nvSpPr>
        <p:spPr>
          <a:xfrm>
            <a:off x="3902659" y="2400848"/>
            <a:ext cx="201168" cy="201168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094683" y="2373416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37D4C8"/>
                </a:solidFill>
                <a:latin typeface="Noto Sans CJK SC"/>
              </a:rPr>
              <a:t>BLI</a:t>
            </a:r>
          </a:p>
        </p:txBody>
      </p:sp>
      <p:sp>
        <p:nvSpPr>
          <p:cNvPr id="41" name="Oval 40"/>
          <p:cNvSpPr/>
          <p:nvPr/>
        </p:nvSpPr>
        <p:spPr>
          <a:xfrm>
            <a:off x="6089903" y="2236988"/>
            <a:ext cx="201168" cy="201168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81927" y="2209556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568DFF"/>
                </a:solidFill>
                <a:latin typeface="Noto Sans CJK SC"/>
              </a:rPr>
              <a:t>自适应三流</a:t>
            </a:r>
          </a:p>
        </p:txBody>
      </p:sp>
      <p:sp>
        <p:nvSpPr>
          <p:cNvPr id="43" name="Oval 42"/>
          <p:cNvSpPr/>
          <p:nvPr/>
        </p:nvSpPr>
        <p:spPr>
          <a:xfrm>
            <a:off x="2724912" y="1991197"/>
            <a:ext cx="201168" cy="201168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916936" y="1963765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FF6B6B"/>
                </a:solidFill>
                <a:latin typeface="Noto Sans CJK SC"/>
              </a:rPr>
              <a:t>RDE/PGC</a:t>
            </a:r>
          </a:p>
        </p:txBody>
      </p:sp>
      <p:sp>
        <p:nvSpPr>
          <p:cNvPr id="45" name="Oval 44"/>
          <p:cNvSpPr/>
          <p:nvPr/>
        </p:nvSpPr>
        <p:spPr>
          <a:xfrm>
            <a:off x="6594652" y="3834627"/>
            <a:ext cx="201168" cy="201168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786676" y="3807195"/>
            <a:ext cx="10972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B99CFF"/>
                </a:solidFill>
                <a:latin typeface="Noto Sans CJK SC"/>
              </a:rPr>
              <a:t>数字孪生/PHM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848088" y="1600200"/>
            <a:ext cx="1828800" cy="409651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012680" y="1764792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177272" y="1691640"/>
            <a:ext cx="13533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口径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85832" y="2130552"/>
            <a:ext cx="1362456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EEF5F7"/>
                </a:solidFill>
                <a:latin typeface="Noto Sans CJK SC"/>
              </a:rPr>
              <a:t>这是团队分析用的相对位置，不是正式 TRL。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85832" y="2990088"/>
            <a:ext cx="1362456" cy="18105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9FB2BC"/>
                </a:solidFill>
                <a:latin typeface="Noto Sans CJK SC"/>
              </a:rPr>
              <a:t>横轴：公开可见的服役/整机/子系统证据</a:t>
            </a:r>
            <a:br/>
            <a:br/>
            <a:r>
              <a:rPr sz="880" b="0">
                <a:solidFill>
                  <a:srgbClr val="9FB2BC"/>
                </a:solidFill>
                <a:latin typeface="Noto Sans CJK SC"/>
              </a:rPr>
              <a:t>纵轴：跨发动机—飞机—适航边界的耦合程度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05 / 架构选择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没有“通用最先进发动机”：任务决定最优架构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全员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S07·S08·S09·S15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38912" y="1170432"/>
          <a:ext cx="11338560" cy="4553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/>
                <a:gridCol w="2788920"/>
                <a:gridCol w="3474720"/>
                <a:gridCol w="3154680"/>
              </a:tblGrid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37D4C8"/>
                          </a:solidFill>
                          <a:latin typeface="Noto Sans CJK SC"/>
                        </a:rPr>
                        <a:t>任务族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EEF5F7"/>
                          </a:solidFill>
                          <a:latin typeface="Noto Sans CJK SC"/>
                        </a:rPr>
                        <a:t>优先架构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EEF5F7"/>
                          </a:solidFill>
                          <a:latin typeface="Noto Sans CJK SC"/>
                        </a:rPr>
                        <a:t>关键使能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EEF5F7"/>
                          </a:solidFill>
                          <a:latin typeface="Noto Sans CJK SC"/>
                        </a:rPr>
                        <a:t>一票否决项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单通道 / 2035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齿轮 UHBPR 或开式风扇 + 紧凑核心机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低比推力、CMC/EBC、SAF、集成声学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安装净收益、噪声、耐久/成本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宽体远程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齿轮大涵道 + 高效核心机 + 强热管理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复合材料、低冷却、数字寿命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重量/直径、在翼时间、推力级扩展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支线 / 短程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高效涡桨/开式 + 部分混动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分布推进、功率电子、低噪声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电系统重量、机场/周转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高速 / 军用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低涵道自适应三流 + 高功率热管理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变循环、耐温、红外/电功率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体积、瞬态、任务可靠性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8952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工业 / 舰用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高循环效率 + 多燃料 + 数字运维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回热/联合循环、氢/氨燃烧、PHM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排放、燃料供应、可用率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02920" y="5925312"/>
            <a:ext cx="11155680" cy="329184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5989320"/>
            <a:ext cx="10661904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37D4C8"/>
                </a:solidFill>
                <a:latin typeface="Noto Sans CJK SC"/>
              </a:rPr>
              <a:t>架构评审先问五件事：巡航速度｜推力级｜任务瞬态｜热/电负载｜适航/基础设施边界。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05 / 架构选择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路线图不是日期表，而是一串必须关闭的证据门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专家｜决策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机构公开路线 + 本报告推演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F6B84A"/>
                </a:solidFill>
                <a:latin typeface="Noto Sans CJK SC"/>
              </a:rPr>
              <a:t>推论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024128" y="3218688"/>
            <a:ext cx="10021824" cy="0"/>
          </a:xfrm>
          <a:prstGeom prst="line">
            <a:avLst/>
          </a:prstGeom>
          <a:ln w="508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932688" y="3017520"/>
            <a:ext cx="402336" cy="402336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615184"/>
            <a:ext cx="80467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6B84A"/>
                </a:solidFill>
                <a:latin typeface="Noto Sans CJK SC"/>
              </a:rPr>
              <a:t>2026</a:t>
            </a:r>
          </a:p>
        </p:txBody>
      </p:sp>
      <p:sp>
        <p:nvSpPr>
          <p:cNvPr id="13" name="Oval 12"/>
          <p:cNvSpPr/>
          <p:nvPr/>
        </p:nvSpPr>
        <p:spPr>
          <a:xfrm>
            <a:off x="3182112" y="3017520"/>
            <a:ext cx="402336" cy="402336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80944" y="2615184"/>
            <a:ext cx="80467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6B84A"/>
                </a:solidFill>
                <a:latin typeface="Noto Sans CJK SC"/>
              </a:rPr>
              <a:t>2030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0" y="3017520"/>
            <a:ext cx="402336" cy="402336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68112" y="2615184"/>
            <a:ext cx="80467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6B84A"/>
                </a:solidFill>
                <a:latin typeface="Noto Sans CJK SC"/>
              </a:rPr>
              <a:t>2035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0" y="3017520"/>
            <a:ext cx="402336" cy="402336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28431" y="2615184"/>
            <a:ext cx="80467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6B84A"/>
                </a:solidFill>
                <a:latin typeface="Noto Sans CJK SC"/>
              </a:rPr>
              <a:t>2040</a:t>
            </a:r>
          </a:p>
        </p:txBody>
      </p:sp>
      <p:sp>
        <p:nvSpPr>
          <p:cNvPr id="19" name="Oval 18"/>
          <p:cNvSpPr/>
          <p:nvPr/>
        </p:nvSpPr>
        <p:spPr>
          <a:xfrm>
            <a:off x="10442448" y="3017520"/>
            <a:ext cx="402336" cy="402336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241280" y="2615184"/>
            <a:ext cx="80467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6B84A"/>
                </a:solidFill>
                <a:latin typeface="Noto Sans CJK SC"/>
              </a:rPr>
              <a:t>2045+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1832" y="1417320"/>
            <a:ext cx="1920240" cy="107899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06424" y="1581912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71016" y="1508760"/>
            <a:ext cx="144475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部件证据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" y="1874519"/>
            <a:ext cx="1591056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9FB2BC"/>
                </a:solidFill>
                <a:latin typeface="Noto Sans CJK SC"/>
              </a:rPr>
              <a:t>小核心压气机</a:t>
            </a:r>
            <a:br/>
            <a:r>
              <a:rPr sz="880" b="0">
                <a:solidFill>
                  <a:srgbClr val="9FB2BC"/>
                </a:solidFill>
                <a:latin typeface="Noto Sans CJK SC"/>
              </a:rPr>
              <a:t>CMC/EBC 环境耐久</a:t>
            </a:r>
            <a:br/>
            <a:r>
              <a:rPr sz="880" b="0">
                <a:solidFill>
                  <a:srgbClr val="9FB2BC"/>
                </a:solidFill>
                <a:latin typeface="Noto Sans CJK SC"/>
              </a:rPr>
              <a:t>多燃料燃烧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901952" y="2496312"/>
            <a:ext cx="0" cy="493776"/>
          </a:xfrm>
          <a:prstGeom prst="line">
            <a:avLst/>
          </a:prstGeom>
          <a:ln w="16510">
            <a:solidFill>
              <a:srgbClr val="37D4C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218688" y="1188720"/>
            <a:ext cx="2084831" cy="107899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3383280" y="1353312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547872" y="1280160"/>
            <a:ext cx="1609343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子系统 / 核心机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83280" y="1645920"/>
            <a:ext cx="175564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9FB2BC"/>
                </a:solidFill>
                <a:latin typeface="Noto Sans CJK SC"/>
              </a:rPr>
              <a:t>双转子抽/注功</a:t>
            </a:r>
            <a:br/>
            <a:r>
              <a:rPr sz="880" b="0">
                <a:solidFill>
                  <a:srgbClr val="9FB2BC"/>
                </a:solidFill>
                <a:latin typeface="Noto Sans CJK SC"/>
              </a:rPr>
              <a:t>热管理 HIL</a:t>
            </a:r>
            <a:br/>
            <a:r>
              <a:rPr sz="880" b="0">
                <a:solidFill>
                  <a:srgbClr val="9FB2BC"/>
                </a:solidFill>
                <a:latin typeface="Noto Sans CJK SC"/>
              </a:rPr>
              <a:t>核心机相关环境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4261104" y="2267712"/>
            <a:ext cx="0" cy="722376"/>
          </a:xfrm>
          <a:prstGeom prst="line">
            <a:avLst/>
          </a:prstGeom>
          <a:ln w="16510">
            <a:solidFill>
              <a:srgbClr val="568D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5687568" y="1417320"/>
            <a:ext cx="2148840" cy="107899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852159" y="1581912"/>
            <a:ext cx="100584" cy="100584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16752" y="1508760"/>
            <a:ext cx="167335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整机 / 飞行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52159" y="1874519"/>
            <a:ext cx="1819656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9FB2BC"/>
                </a:solidFill>
                <a:latin typeface="Noto Sans CJK SC"/>
              </a:rPr>
              <a:t>开式/齿轮集成</a:t>
            </a:r>
            <a:br/>
            <a:r>
              <a:rPr sz="880" b="0">
                <a:solidFill>
                  <a:srgbClr val="9FB2BC"/>
                </a:solidFill>
                <a:latin typeface="Noto Sans CJK SC"/>
              </a:rPr>
              <a:t>BLI / 低噪声</a:t>
            </a:r>
            <a:br/>
            <a:r>
              <a:rPr sz="880" b="0">
                <a:solidFill>
                  <a:srgbClr val="9FB2BC"/>
                </a:solidFill>
                <a:latin typeface="Noto Sans CJK SC"/>
              </a:rPr>
              <a:t>全包线与故障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761988" y="2496312"/>
            <a:ext cx="0" cy="493776"/>
          </a:xfrm>
          <a:prstGeom prst="line">
            <a:avLst/>
          </a:prstGeom>
          <a:ln w="16510">
            <a:solidFill>
              <a:srgbClr val="67D58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5715000" y="3767328"/>
            <a:ext cx="2231136" cy="107899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5879592" y="3931920"/>
            <a:ext cx="100584" cy="100584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44184" y="3858768"/>
            <a:ext cx="1755648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产品化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879592" y="4224528"/>
            <a:ext cx="1901952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9FB2BC"/>
                </a:solidFill>
                <a:latin typeface="Noto Sans CJK SC"/>
              </a:rPr>
              <a:t>制造能力 / 维修</a:t>
            </a:r>
            <a:br/>
            <a:r>
              <a:rPr sz="869" b="0">
                <a:solidFill>
                  <a:srgbClr val="9FB2BC"/>
                </a:solidFill>
                <a:latin typeface="Noto Sans CJK SC"/>
              </a:rPr>
              <a:t>认证符合性</a:t>
            </a:r>
            <a:br/>
            <a:r>
              <a:rPr sz="869" b="0">
                <a:solidFill>
                  <a:srgbClr val="9FB2BC"/>
                </a:solidFill>
                <a:latin typeface="Noto Sans CJK SC"/>
              </a:rPr>
              <a:t>机队退化闭环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6830568" y="3438144"/>
            <a:ext cx="0" cy="329184"/>
          </a:xfrm>
          <a:prstGeom prst="line">
            <a:avLst/>
          </a:prstGeom>
          <a:ln w="16510">
            <a:solidFill>
              <a:srgbClr val="67D58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8247888" y="3767328"/>
            <a:ext cx="2212848" cy="107899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412480" y="3931920"/>
            <a:ext cx="100584" cy="100584"/>
          </a:xfrm>
          <a:prstGeom prst="ellipse">
            <a:avLst/>
          </a:prstGeom>
          <a:solidFill>
            <a:srgbClr val="B99CFF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577072" y="3858768"/>
            <a:ext cx="173736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系统重构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12480" y="4224528"/>
            <a:ext cx="1883664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9FB2BC"/>
                </a:solidFill>
                <a:latin typeface="Noto Sans CJK SC"/>
              </a:rPr>
              <a:t>第三流 / 电气化</a:t>
            </a:r>
            <a:br/>
            <a:r>
              <a:rPr sz="869" b="0">
                <a:solidFill>
                  <a:srgbClr val="9FB2BC"/>
                </a:solidFill>
                <a:latin typeface="Noto Sans CJK SC"/>
              </a:rPr>
              <a:t>飞机级热网络</a:t>
            </a:r>
            <a:br/>
            <a:r>
              <a:rPr sz="869" b="0">
                <a:solidFill>
                  <a:srgbClr val="9FB2BC"/>
                </a:solidFill>
                <a:latin typeface="Noto Sans CJK SC"/>
              </a:rPr>
              <a:t>数字裕度分配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9354312" y="3438144"/>
            <a:ext cx="0" cy="329184"/>
          </a:xfrm>
          <a:prstGeom prst="line">
            <a:avLst/>
          </a:prstGeom>
          <a:ln w="16510">
            <a:solidFill>
              <a:srgbClr val="B99C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9436608" y="5029200"/>
            <a:ext cx="1920240" cy="107899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601200" y="5193792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765792" y="5120640"/>
            <a:ext cx="144475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EEF5F7"/>
                </a:solidFill>
                <a:latin typeface="Noto Sans CJK SC"/>
              </a:rPr>
              <a:t>高风险跨越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601200" y="5486400"/>
            <a:ext cx="1591056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9FB2BC"/>
                </a:solidFill>
                <a:latin typeface="Noto Sans CJK SC"/>
              </a:rPr>
              <a:t>PGC/RDE</a:t>
            </a:r>
            <a:br/>
            <a:r>
              <a:rPr sz="869" b="0">
                <a:solidFill>
                  <a:srgbClr val="9FB2BC"/>
                </a:solidFill>
                <a:latin typeface="Noto Sans CJK SC"/>
              </a:rPr>
              <a:t>氢飞机体系</a:t>
            </a:r>
            <a:br/>
            <a:r>
              <a:rPr sz="869" b="0">
                <a:solidFill>
                  <a:srgbClr val="9FB2BC"/>
                </a:solidFill>
                <a:latin typeface="Noto Sans CJK SC"/>
              </a:rPr>
              <a:t>新认证框架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10396728" y="3438144"/>
            <a:ext cx="0" cy="1591056"/>
          </a:xfrm>
          <a:prstGeom prst="line">
            <a:avLst/>
          </a:prstGeom>
          <a:ln w="16510">
            <a:solidFill>
              <a:srgbClr val="FF6B6B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566928" y="3867912"/>
            <a:ext cx="4736592" cy="1755648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31520" y="4032504"/>
            <a:ext cx="100584" cy="100584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96112" y="3959352"/>
            <a:ext cx="4261104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每道门统一问四件事</a:t>
            </a:r>
          </a:p>
        </p:txBody>
      </p:sp>
      <p:sp>
        <p:nvSpPr>
          <p:cNvPr id="54" name="Oval 53"/>
          <p:cNvSpPr/>
          <p:nvPr/>
        </p:nvSpPr>
        <p:spPr>
          <a:xfrm>
            <a:off x="850392" y="4507992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33272" y="4370832"/>
            <a:ext cx="3950207" cy="21259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30" b="0">
                <a:solidFill>
                  <a:srgbClr val="EEF5F7"/>
                </a:solidFill>
                <a:latin typeface="Noto Sans CJK SC"/>
              </a:rPr>
              <a:t>净收益是否仍为正？</a:t>
            </a:r>
          </a:p>
        </p:txBody>
      </p:sp>
      <p:sp>
        <p:nvSpPr>
          <p:cNvPr id="56" name="Oval 55"/>
          <p:cNvSpPr/>
          <p:nvPr/>
        </p:nvSpPr>
        <p:spPr>
          <a:xfrm>
            <a:off x="850392" y="4748022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33272" y="4610862"/>
            <a:ext cx="3950207" cy="21259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30" b="0">
                <a:solidFill>
                  <a:srgbClr val="EEF5F7"/>
                </a:solidFill>
                <a:latin typeface="Noto Sans CJK SC"/>
              </a:rPr>
              <a:t>最坏工况与失效是否可恢复？</a:t>
            </a:r>
          </a:p>
        </p:txBody>
      </p:sp>
      <p:sp>
        <p:nvSpPr>
          <p:cNvPr id="58" name="Oval 57"/>
          <p:cNvSpPr/>
          <p:nvPr/>
        </p:nvSpPr>
        <p:spPr>
          <a:xfrm>
            <a:off x="850392" y="4988052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33272" y="4850892"/>
            <a:ext cx="3950207" cy="21259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30" b="0">
                <a:solidFill>
                  <a:srgbClr val="EEF5F7"/>
                </a:solidFill>
                <a:latin typeface="Noto Sans CJK SC"/>
              </a:rPr>
              <a:t>寿命/制造离散是否可量化？</a:t>
            </a:r>
          </a:p>
        </p:txBody>
      </p:sp>
      <p:sp>
        <p:nvSpPr>
          <p:cNvPr id="60" name="Oval 59"/>
          <p:cNvSpPr/>
          <p:nvPr/>
        </p:nvSpPr>
        <p:spPr>
          <a:xfrm>
            <a:off x="850392" y="5228082"/>
            <a:ext cx="82296" cy="82296"/>
          </a:xfrm>
          <a:prstGeom prst="ellipse">
            <a:avLst/>
          </a:prstGeom>
          <a:solidFill>
            <a:srgbClr val="F6B84A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33272" y="5090922"/>
            <a:ext cx="3950207" cy="21259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30" b="0">
                <a:solidFill>
                  <a:srgbClr val="EEF5F7"/>
                </a:solidFill>
                <a:latin typeface="Noto Sans CJK SC"/>
              </a:rPr>
              <a:t>下一步证据是否足以淘汰方案？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40080" y="6016752"/>
            <a:ext cx="809244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F8490"/>
                </a:solidFill>
                <a:latin typeface="Noto Sans CJK SC"/>
              </a:rPr>
              <a:t>日期为情景窗口，不是项目承诺。遇到证据不足，应推迟架构锁定，而不是降低证据标准。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05 / 架构选择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四个可证伪假设：用反证条件管理未来，而不是押注故事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专家｜决策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33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本报告推论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F6B84A"/>
                </a:solidFill>
                <a:latin typeface="Noto Sans CJK SC"/>
              </a:rPr>
              <a:t>推论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5321808" cy="199339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85800" y="1362456"/>
            <a:ext cx="512064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364284"/>
            <a:ext cx="512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H1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62456" y="1344168"/>
            <a:ext cx="3429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EEF5F7"/>
                </a:solidFill>
                <a:latin typeface="Noto Sans CJK SC"/>
              </a:rPr>
              <a:t>热/电容量与推力同级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1362456"/>
            <a:ext cx="859536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63440" y="1364284"/>
            <a:ext cx="859536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信心 中高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" y="1801368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推论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52728" y="1773936"/>
            <a:ext cx="427024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未来任务首先受冷源与供电约束，第三流和电机成为主架构。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088" y="2423160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反证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52728" y="2386584"/>
            <a:ext cx="427024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若任务电热需求平台化，或系统质量/损失长期大于任务收益。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17336" y="1188720"/>
            <a:ext cx="5321808" cy="199339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300216" y="1362456"/>
            <a:ext cx="512064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0216" y="1364284"/>
            <a:ext cx="512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H2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76871" y="1344168"/>
            <a:ext cx="3429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EEF5F7"/>
                </a:solidFill>
                <a:latin typeface="Noto Sans CJK SC"/>
              </a:rPr>
              <a:t>单通道架构将分叉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277855" y="1362456"/>
            <a:ext cx="859536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77855" y="1364284"/>
            <a:ext cx="859536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信心 中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18503" y="1801368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推论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67144" y="1773936"/>
            <a:ext cx="427024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齿轮涵道与开式风扇并存，飞机安装与噪声决定胜者。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18503" y="2423160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反证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67144" y="2386584"/>
            <a:ext cx="427024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若开放式完整性/声学无法适航，或涵道安装损失被新短舱消除。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3429000"/>
            <a:ext cx="5321808" cy="199339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85800" y="3602736"/>
            <a:ext cx="512064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3604564"/>
            <a:ext cx="512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H3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62456" y="3584448"/>
            <a:ext cx="3429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EEF5F7"/>
                </a:solidFill>
                <a:latin typeface="Noto Sans CJK SC"/>
              </a:rPr>
              <a:t>赢家最大化“耐久效率”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663440" y="3602736"/>
            <a:ext cx="859536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663440" y="3604564"/>
            <a:ext cx="859536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信心 高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4088" y="4041648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推论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52728" y="4014215"/>
            <a:ext cx="427024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热端竞争从峰值 T₄ 转向低冷却、低离散、可修理的全寿命效率。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4088" y="4663440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反证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52728" y="4626864"/>
            <a:ext cx="427024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若耐久/修理证据相当，峰值温度路线仍持续获得更高全寿命净收益。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117336" y="3429000"/>
            <a:ext cx="5321808" cy="1993392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300216" y="3602736"/>
            <a:ext cx="512064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300216" y="3604564"/>
            <a:ext cx="512064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H4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976871" y="3584448"/>
            <a:ext cx="3429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EEF5F7"/>
                </a:solidFill>
                <a:latin typeface="Noto Sans CJK SC"/>
              </a:rPr>
              <a:t>数字孪生进入裕度分配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0277855" y="3602736"/>
            <a:ext cx="859536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0277855" y="3604564"/>
            <a:ext cx="859536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6B84A"/>
                </a:solidFill>
                <a:latin typeface="Noto Sans CJK SC"/>
              </a:rPr>
              <a:t>信心 中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18503" y="4041648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B99CFF"/>
                </a:solidFill>
                <a:latin typeface="Noto Sans CJK SC"/>
              </a:rPr>
              <a:t>推论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867144" y="4014215"/>
            <a:ext cx="4270248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个体化健康估计逐步回馈控制与维护，而非只做报表。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18503" y="4663440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FF6B6B"/>
                </a:solidFill>
                <a:latin typeface="Noto Sans CJK SC"/>
              </a:rPr>
              <a:t>反证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67144" y="4626864"/>
            <a:ext cx="427024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9FB2BC"/>
                </a:solidFill>
                <a:latin typeface="Noto Sans CJK SC"/>
              </a:rPr>
              <a:t>若构型/数据/适航限制长期使其只能离线建议。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0080" y="5925312"/>
            <a:ext cx="109270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F6B84A"/>
                </a:solidFill>
                <a:latin typeface="Noto Sans CJK SC"/>
              </a:rPr>
              <a:t>管理方式：为每个假设指定领先指标、数据所有者、复盘节奏与退出条件。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67D58A"/>
                </a:solidFill>
                <a:latin typeface="Noto Sans CJK SC"/>
              </a:rPr>
              <a:t>06 / 团队行动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建议技术组合：70% 兑现、20% 保留选项、10% 探索跨越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67D58A"/>
                </a:solidFill>
                <a:latin typeface="Noto Sans CJK SC"/>
              </a:rPr>
              <a:t>决策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34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本报告建议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F6B84A"/>
                </a:solidFill>
                <a:latin typeface="Noto Sans CJK SC"/>
              </a:rPr>
              <a:t>推论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1408176"/>
            <a:ext cx="7616952" cy="676656"/>
          </a:xfrm>
          <a:prstGeom prst="rect">
            <a:avLst/>
          </a:prstGeom>
          <a:solidFill>
            <a:srgbClr val="67D58A"/>
          </a:solidFill>
          <a:ln w="1270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1600200"/>
            <a:ext cx="761695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0B1118"/>
                </a:solidFill>
                <a:latin typeface="Noto Sans CJK SC"/>
              </a:rPr>
              <a:t>70% 兑现效率与耐久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75320" y="1408176"/>
            <a:ext cx="2176272" cy="676656"/>
          </a:xfrm>
          <a:prstGeom prst="rect">
            <a:avLst/>
          </a:prstGeom>
          <a:solidFill>
            <a:srgbClr val="568DFF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20" y="1600200"/>
            <a:ext cx="217627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0B1118"/>
                </a:solidFill>
                <a:latin typeface="Noto Sans CJK SC"/>
              </a:rPr>
              <a:t>20% 架构选项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51592" y="1408176"/>
            <a:ext cx="1088136" cy="676656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451592" y="1600200"/>
            <a:ext cx="108813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0B1118"/>
                </a:solidFill>
                <a:latin typeface="Noto Sans CJK SC"/>
              </a:rPr>
              <a:t>10% 高风险探索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2432304"/>
            <a:ext cx="5212080" cy="313639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2959" y="2596896"/>
            <a:ext cx="100584" cy="100584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7552" y="2523744"/>
            <a:ext cx="473659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兑现 / SCALE</a:t>
            </a:r>
          </a:p>
        </p:txBody>
      </p:sp>
      <p:sp>
        <p:nvSpPr>
          <p:cNvPr id="19" name="Oval 18"/>
          <p:cNvSpPr/>
          <p:nvPr/>
        </p:nvSpPr>
        <p:spPr>
          <a:xfrm>
            <a:off x="914400" y="3108960"/>
            <a:ext cx="82296" cy="82296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2971800"/>
            <a:ext cx="4553712" cy="39684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紧凑核心机效率地图</a:t>
            </a:r>
          </a:p>
        </p:txBody>
      </p:sp>
      <p:sp>
        <p:nvSpPr>
          <p:cNvPr id="21" name="Oval 20"/>
          <p:cNvSpPr/>
          <p:nvPr/>
        </p:nvSpPr>
        <p:spPr>
          <a:xfrm>
            <a:off x="914400" y="3542385"/>
            <a:ext cx="82296" cy="82296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97280" y="3405225"/>
            <a:ext cx="4553712" cy="39684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热端冷却与 EBC 寿命</a:t>
            </a:r>
          </a:p>
        </p:txBody>
      </p:sp>
      <p:sp>
        <p:nvSpPr>
          <p:cNvPr id="23" name="Oval 22"/>
          <p:cNvSpPr/>
          <p:nvPr/>
        </p:nvSpPr>
        <p:spPr>
          <a:xfrm>
            <a:off x="914400" y="3975811"/>
            <a:ext cx="82296" cy="82296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97280" y="3838651"/>
            <a:ext cx="4553712" cy="39684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低排放/SAF 全包线</a:t>
            </a:r>
          </a:p>
        </p:txBody>
      </p:sp>
      <p:sp>
        <p:nvSpPr>
          <p:cNvPr id="25" name="Oval 24"/>
          <p:cNvSpPr/>
          <p:nvPr/>
        </p:nvSpPr>
        <p:spPr>
          <a:xfrm>
            <a:off x="914400" y="4409236"/>
            <a:ext cx="82296" cy="82296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97280" y="4272076"/>
            <a:ext cx="4553712" cy="39684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增材过程与 NDE</a:t>
            </a:r>
          </a:p>
        </p:txBody>
      </p:sp>
      <p:sp>
        <p:nvSpPr>
          <p:cNvPr id="27" name="Oval 26"/>
          <p:cNvSpPr/>
          <p:nvPr/>
        </p:nvSpPr>
        <p:spPr>
          <a:xfrm>
            <a:off x="914400" y="4842662"/>
            <a:ext cx="82296" cy="82296"/>
          </a:xfrm>
          <a:prstGeom prst="ellipse">
            <a:avLst/>
          </a:prstGeom>
          <a:solidFill>
            <a:srgbClr val="67D58A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97280" y="4705502"/>
            <a:ext cx="4553712" cy="39684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PHM 支撑在翼时间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9048" y="2432304"/>
            <a:ext cx="3246120" cy="313639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263640" y="2596896"/>
            <a:ext cx="100584" cy="100584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28232" y="2523744"/>
            <a:ext cx="277063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选项 / OPTION</a:t>
            </a:r>
          </a:p>
        </p:txBody>
      </p:sp>
      <p:sp>
        <p:nvSpPr>
          <p:cNvPr id="32" name="Oval 31"/>
          <p:cNvSpPr/>
          <p:nvPr/>
        </p:nvSpPr>
        <p:spPr>
          <a:xfrm>
            <a:off x="6355080" y="3108960"/>
            <a:ext cx="82296" cy="82296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37960" y="2971800"/>
            <a:ext cx="2587751" cy="50520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齿轮 / 开式安装研究</a:t>
            </a:r>
          </a:p>
        </p:txBody>
      </p:sp>
      <p:sp>
        <p:nvSpPr>
          <p:cNvPr id="34" name="Oval 33"/>
          <p:cNvSpPr/>
          <p:nvPr/>
        </p:nvSpPr>
        <p:spPr>
          <a:xfrm>
            <a:off x="6355080" y="3650742"/>
            <a:ext cx="82296" cy="82296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37960" y="3513582"/>
            <a:ext cx="2587751" cy="50520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双转子电机 + 热管理 HIL</a:t>
            </a:r>
          </a:p>
        </p:txBody>
      </p:sp>
      <p:sp>
        <p:nvSpPr>
          <p:cNvPr id="36" name="Oval 35"/>
          <p:cNvSpPr/>
          <p:nvPr/>
        </p:nvSpPr>
        <p:spPr>
          <a:xfrm>
            <a:off x="6355080" y="4192524"/>
            <a:ext cx="82296" cy="82296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37960" y="4055364"/>
            <a:ext cx="2587751" cy="50520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畸变容限风扇/压气机</a:t>
            </a:r>
          </a:p>
        </p:txBody>
      </p:sp>
      <p:sp>
        <p:nvSpPr>
          <p:cNvPr id="38" name="Oval 37"/>
          <p:cNvSpPr/>
          <p:nvPr/>
        </p:nvSpPr>
        <p:spPr>
          <a:xfrm>
            <a:off x="6355080" y="4734306"/>
            <a:ext cx="82296" cy="82296"/>
          </a:xfrm>
          <a:prstGeom prst="ellipse">
            <a:avLst/>
          </a:prstGeom>
          <a:solidFill>
            <a:srgbClr val="568DFF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37960" y="4597146"/>
            <a:ext cx="2587751" cy="50520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EEF5F7"/>
                </a:solidFill>
                <a:latin typeface="Noto Sans CJK SC"/>
              </a:rPr>
              <a:t>氢燃烧与低温系统接口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573768" y="2432304"/>
            <a:ext cx="1901952" cy="3136392"/>
          </a:xfrm>
          <a:prstGeom prst="roundRect">
            <a:avLst/>
          </a:prstGeom>
          <a:solidFill>
            <a:srgbClr val="111B26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738360" y="2596896"/>
            <a:ext cx="100584" cy="100584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902952" y="2523744"/>
            <a:ext cx="1426464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探索 / EXPLORE</a:t>
            </a:r>
          </a:p>
        </p:txBody>
      </p:sp>
      <p:sp>
        <p:nvSpPr>
          <p:cNvPr id="43" name="Oval 42"/>
          <p:cNvSpPr/>
          <p:nvPr/>
        </p:nvSpPr>
        <p:spPr>
          <a:xfrm>
            <a:off x="9829800" y="3108960"/>
            <a:ext cx="82296" cy="82296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012680" y="2971800"/>
            <a:ext cx="1243584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EEF5F7"/>
                </a:solidFill>
                <a:latin typeface="Noto Sans CJK SC"/>
              </a:rPr>
              <a:t>PGC/RDE 质量平均压增</a:t>
            </a:r>
          </a:p>
        </p:txBody>
      </p:sp>
      <p:sp>
        <p:nvSpPr>
          <p:cNvPr id="45" name="Oval 44"/>
          <p:cNvSpPr/>
          <p:nvPr/>
        </p:nvSpPr>
        <p:spPr>
          <a:xfrm>
            <a:off x="9829800" y="3831336"/>
            <a:ext cx="82296" cy="82296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012680" y="3694176"/>
            <a:ext cx="1243584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EEF5F7"/>
                </a:solidFill>
                <a:latin typeface="Noto Sans CJK SC"/>
              </a:rPr>
              <a:t>主动流动/燃烧控制</a:t>
            </a:r>
          </a:p>
        </p:txBody>
      </p:sp>
      <p:sp>
        <p:nvSpPr>
          <p:cNvPr id="47" name="Oval 46"/>
          <p:cNvSpPr/>
          <p:nvPr/>
        </p:nvSpPr>
        <p:spPr>
          <a:xfrm>
            <a:off x="9829800" y="4553712"/>
            <a:ext cx="82296" cy="82296"/>
          </a:xfrm>
          <a:prstGeom prst="ellipse">
            <a:avLst/>
          </a:prstGeom>
          <a:solidFill>
            <a:srgbClr val="FF6B6B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012680" y="4416552"/>
            <a:ext cx="1243584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EEF5F7"/>
                </a:solidFill>
                <a:latin typeface="Noto Sans CJK SC"/>
              </a:rPr>
              <a:t>新型热沉与高温传感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58368" y="5824728"/>
            <a:ext cx="10817352" cy="338328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96112" y="5897880"/>
            <a:ext cx="1036929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>
                <a:solidFill>
                  <a:srgbClr val="F6B84A"/>
                </a:solidFill>
                <a:latin typeface="Noto Sans CJK SC"/>
              </a:rPr>
              <a:t>资金比例不是固定规则；每季按证据门迁移：满足规模化条件 → 加码，触发反证 → 停止或降级为观察。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06 / 团队行动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未来 12–24 个月：用五个最小实验关闭最大不确定性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专家｜决策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35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本报告建议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F6B84A"/>
                </a:solidFill>
                <a:latin typeface="Noto Sans CJK SC"/>
              </a:rPr>
              <a:t>推论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38912" y="1170432"/>
          <a:ext cx="1133856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/>
                <a:gridCol w="3337560"/>
                <a:gridCol w="3493008"/>
                <a:gridCol w="2587752"/>
              </a:tblGrid>
              <a:tr h="754380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37D4C8"/>
                          </a:solidFill>
                          <a:latin typeface="Noto Sans CJK SC"/>
                        </a:rPr>
                        <a:t>工作流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EEF5F7"/>
                          </a:solidFill>
                          <a:latin typeface="Noto Sans CJK SC"/>
                        </a:rPr>
                        <a:t>最小相关环境证据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EEF5F7"/>
                          </a:solidFill>
                          <a:latin typeface="Noto Sans CJK SC"/>
                        </a:rPr>
                        <a:t>核心判据（示例）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50" b="1">
                          <a:solidFill>
                            <a:srgbClr val="EEF5F7"/>
                          </a:solidFill>
                          <a:latin typeface="Noto Sans CJK SC"/>
                        </a:rPr>
                        <a:t>决策产物</a:t>
                      </a:r>
                    </a:p>
                  </a:txBody>
                  <a:tcPr marL="54864" marR="54864" marT="32004" marB="32004">
                    <a:solidFill>
                      <a:srgbClr val="152433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4380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小核心压气机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畸变 + 间隙 + 粗糙/退化联合扫图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η、SM 与 P(喘振) 的置信区间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概率化特性图 + 缩放律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4380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燃烧 / 多燃料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高压扇区；Jet-A/SAF 性质包络；点火/LBO/动态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NOx、CO、nvPM、ΔP、动态压力、出口温度场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全包线燃料适应矩阵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4380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CMC/EBC 热端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水汽 + CMAS + 热机械循环 + 冲蚀序列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强度/退蚀/剥落分布与可检出性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寿命模型 + 检修阈值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4380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双转子电气化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发动机/电网/热网络 HIL；注功/抽功/故障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瞬态裕度收益 − 电热质量惩罚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功率流控制律 + 回退域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  <a:tr h="754380"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数字孪生 / PHM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台架→机队→拆检同构型闭环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提前量、误报/漏报、RUL 校准、维护收益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  <a:tc>
                  <a:txBody>
                    <a:bodyPr wrap="square" anchor="ctr"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sz="930" b="0">
                          <a:solidFill>
                            <a:srgbClr val="9FB2BC"/>
                          </a:solidFill>
                          <a:latin typeface="Noto Sans CJK SC"/>
                        </a:rPr>
                        <a:t>可审计模型卡 + 决策规则</a:t>
                      </a:r>
                    </a:p>
                  </a:txBody>
                  <a:tcPr marL="54864" marR="54864" marT="32004" marB="32004">
                    <a:solidFill>
                      <a:srgbClr val="111B26"/>
                    </a:solidFill>
                    <a:lnL w="12700">
                      <a:solidFill>
                        <a:srgbClr val="263746"/>
                      </a:solidFill>
                      <a:prstDash val="solid"/>
                    </a:lnL>
                    <a:lnR w="12700">
                      <a:solidFill>
                        <a:srgbClr val="263746"/>
                      </a:solidFill>
                      <a:prstDash val="solid"/>
                    </a:lnR>
                    <a:lnT w="12700">
                      <a:solidFill>
                        <a:srgbClr val="263746"/>
                      </a:solidFill>
                      <a:prstDash val="solid"/>
                    </a:lnT>
                    <a:lnB w="12700">
                      <a:solidFill>
                        <a:srgbClr val="26374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02920" y="5925312"/>
            <a:ext cx="11155680" cy="329184"/>
          </a:xfrm>
          <a:prstGeom prst="roundRect">
            <a:avLst/>
          </a:prstGeom>
          <a:solidFill>
            <a:srgbClr val="0E2938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58952" y="5989320"/>
            <a:ext cx="10643616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>
                <a:solidFill>
                  <a:srgbClr val="FF6B6B"/>
                </a:solidFill>
                <a:latin typeface="Noto Sans CJK SC"/>
              </a:rPr>
              <a:t>统一停机门：若安装后收益的 P10 ≤ 0，或失效/寿命证据无法在下一阶段收敛，则停止放大试验。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06 / 团队行动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设计评审一页纸：九项指标必须同时过关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全员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36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568DFF"/>
                </a:solidFill>
                <a:latin typeface="Noto Sans CJK SC"/>
              </a:rPr>
              <a:t>工程分析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1207008"/>
            <a:ext cx="3511296" cy="91440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3232" y="1380744"/>
            <a:ext cx="4572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7D58A"/>
                </a:solidFill>
                <a:latin typeface="Noto Sans CJK S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8448" y="1353312"/>
            <a:ext cx="24688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任务燃油 / 能耗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98448" y="1792224"/>
            <a:ext cx="2432304" cy="0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1298448" y="1719072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389120" y="1207008"/>
            <a:ext cx="3511296" cy="91440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53712" y="1380744"/>
            <a:ext cx="4572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7D4C8"/>
                </a:solidFill>
                <a:latin typeface="Noto Sans CJK SC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38928" y="1353312"/>
            <a:ext cx="24688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安装净推力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138928" y="1792224"/>
            <a:ext cx="2432303" cy="0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138928" y="1719072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229600" y="1207008"/>
            <a:ext cx="3511296" cy="91440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94192" y="1380744"/>
            <a:ext cx="4572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568DFF"/>
                </a:solidFill>
                <a:latin typeface="Noto Sans CJK SC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9408" y="1353312"/>
            <a:ext cx="24688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热 / 电容量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979408" y="1792224"/>
            <a:ext cx="2432304" cy="0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979408" y="1719072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48640" y="2377440"/>
            <a:ext cx="3511296" cy="91440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13232" y="2551176"/>
            <a:ext cx="4572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B99CFF"/>
                </a:solidFill>
                <a:latin typeface="Noto Sans CJK SC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98448" y="2523744"/>
            <a:ext cx="24688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稳定与瞬态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1298448" y="2962656"/>
            <a:ext cx="2432304" cy="0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98448" y="2889504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389120" y="2377440"/>
            <a:ext cx="3511296" cy="91440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53712" y="2551176"/>
            <a:ext cx="4572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6B6B"/>
                </a:solidFill>
                <a:latin typeface="Noto Sans CJK SC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38928" y="2523744"/>
            <a:ext cx="24688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寿命 / 在翼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138928" y="2962656"/>
            <a:ext cx="2432303" cy="0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138928" y="2889504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8229600" y="2377440"/>
            <a:ext cx="3511296" cy="91440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394192" y="2551176"/>
            <a:ext cx="4572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06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9408" y="2523744"/>
            <a:ext cx="24688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排放 / 声学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8979408" y="2962656"/>
            <a:ext cx="2432304" cy="0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8979408" y="2889504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548640" y="3547872"/>
            <a:ext cx="3511296" cy="91440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13232" y="3721608"/>
            <a:ext cx="4572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7D58A"/>
                </a:solidFill>
                <a:latin typeface="Noto Sans CJK SC"/>
              </a:rPr>
              <a:t>07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298448" y="3694176"/>
            <a:ext cx="24688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制造 / 修理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1298448" y="4133087"/>
            <a:ext cx="2432304" cy="0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1298448" y="4059935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67D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4389120" y="3547872"/>
            <a:ext cx="3511296" cy="91440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553712" y="3721608"/>
            <a:ext cx="4572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F6B6B"/>
                </a:solidFill>
                <a:latin typeface="Noto Sans CJK SC"/>
              </a:rPr>
              <a:t>08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138928" y="3694176"/>
            <a:ext cx="24688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安全 / 适航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5138928" y="4133087"/>
            <a:ext cx="2432303" cy="0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5138928" y="4059935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229600" y="3547872"/>
            <a:ext cx="3511296" cy="914400"/>
          </a:xfrm>
          <a:prstGeom prst="roundRect">
            <a:avLst/>
          </a:prstGeom>
          <a:solidFill>
            <a:srgbClr val="111B26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94192" y="3721608"/>
            <a:ext cx="4572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568DFF"/>
                </a:solidFill>
                <a:latin typeface="Noto Sans CJK SC"/>
              </a:rPr>
              <a:t>09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979408" y="3694176"/>
            <a:ext cx="24688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EF5F7"/>
                </a:solidFill>
                <a:latin typeface="Noto Sans CJK SC"/>
              </a:rPr>
              <a:t>成本 / 供应链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8979408" y="4133087"/>
            <a:ext cx="2432304" cy="0"/>
          </a:xfrm>
          <a:prstGeom prst="line">
            <a:avLst/>
          </a:prstGeom>
          <a:ln w="381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8979408" y="4059935"/>
            <a:ext cx="146304" cy="146304"/>
          </a:xfrm>
          <a:prstGeom prst="ellipse">
            <a:avLst/>
          </a:prstGeom>
          <a:solidFill>
            <a:srgbClr val="0B1118"/>
          </a:solidFill>
          <a:ln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548640" y="4965192"/>
            <a:ext cx="10972800" cy="749808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13232" y="5129783"/>
            <a:ext cx="100584" cy="100584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77824" y="5056631"/>
            <a:ext cx="1049731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5F7"/>
                </a:solidFill>
                <a:latin typeface="Noto Sans CJK SC"/>
              </a:rPr>
              <a:t>共同词汇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8952" y="5340096"/>
            <a:ext cx="1056132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90" b="0">
                <a:solidFill>
                  <a:srgbClr val="9FB2BC"/>
                </a:solidFill>
                <a:latin typeface="Noto Sans CJK SC"/>
              </a:rPr>
              <a:t>BPR 涵道比｜OPR 总压比｜T₄ 涡轮前温度｜TSFC 推力耗油率｜SM 喘振裕度｜CMC 陶瓷基复材｜EBC 环境障涂层｜BLI 边界层摄入｜PGC 压力增益燃烧｜PHM 预测与健康管理｜HIL 硬件在环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58368" y="5989320"/>
            <a:ext cx="10744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70" b="1">
                <a:solidFill>
                  <a:srgbClr val="37D4C8"/>
                </a:solidFill>
                <a:latin typeface="Noto Sans CJK SC"/>
              </a:rPr>
              <a:t>评审原则：没有边界条件、基准、置信度和失效模式的“收益”，一律视为尚未形成证据。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07 / 来源与方法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主要来源 1 / 2｜点击标题打开原始页面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可追溯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37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S01–S24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1280160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1252728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2"/>
              </a:rPr>
              <a:t>Turbofan Thrust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3271" y="1545336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 Glenn｜2021-05-13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1" y="1700784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www.grc.nasa.gov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80" y="1188720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6208" y="1280160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56832" y="1252728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3"/>
              </a:rPr>
              <a:t>Specific Fuel Consumption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6832" y="1545336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 Glenn｜2021-05-13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56832" y="1700784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www.grc.nasa.gov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2020824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2648" y="2112264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3271" y="2084831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4"/>
              </a:rPr>
              <a:t>NASA Hybrid Thermally Efficient Core (HyTEC) Project Overview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3271" y="2377440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 NTRS｜ICAS 2024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3271" y="2532888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ntrs.nasa.gov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26480" y="2020824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36208" y="2112264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56832" y="2084831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5"/>
              </a:rPr>
              <a:t>NASA Awards Turbofan Engine Core Technology Demonstration Contract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56832" y="2377440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NASA｜2023-12-14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56832" y="2532888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www.nasa.gov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2852928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" y="29443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3271" y="2916936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6"/>
              </a:rPr>
              <a:t>HyTEC Technical Portfolio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3271" y="3209544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NASA｜页面更新 2026-06-22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3271" y="3364992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www.nasa.gov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26480" y="2852928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236208" y="29443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S06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56832" y="2916936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7"/>
              </a:rPr>
              <a:t>GTF Engine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56832" y="3209544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Pratt &amp; Whitney / RTX｜访问 2026-08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56832" y="3364992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www.rtx.com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02920" y="3685032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2648" y="3776472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S07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33271" y="3749040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8"/>
              </a:rPr>
              <a:t>RISE Engine Architecture — Open Fan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3271" y="4041648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CFM International｜访问 2026-08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3271" y="4197096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www.cfmaeroengines.com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26480" y="3685032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236208" y="3776472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S08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56832" y="3749040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9"/>
              </a:rPr>
              <a:t>UltraFan: The next evolution of aviation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56832" y="4041648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Rolls-Royce｜页面 2026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656832" y="4197096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www.rolls-royce.com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02920" y="4517136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12648" y="4608576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S09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33271" y="4581144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10"/>
              </a:rPr>
              <a:t>XA100 passes final rigorous test: thrust, efficiency and range claims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33271" y="4873752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GE Aerospace｜2022-09-13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33271" y="5029200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www.geaerospace.com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126480" y="4517136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236208" y="4608576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656832" y="4581144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11"/>
              </a:rPr>
              <a:t>Advanced Environmental Barrier Coating Testing and Development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656832" y="4873752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 NTRS｜2024-11-07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656832" y="5029200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ntrs.nasa.gov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502920" y="5349240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12648" y="5440679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S11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33271" y="5413248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12"/>
              </a:rPr>
              <a:t>Third-Generation SV-LDI Combustor with Prefilming Pilot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33271" y="5705855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 NTRS｜2019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33271" y="5861304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ntrs.nasa.gov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126480" y="5349240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236208" y="5440679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S12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656832" y="5413248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13"/>
              </a:rPr>
              <a:t>Manufacturing Milestone: 30,000 Additive Fuel Nozzles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56832" y="5705855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GE Aerospace｜官方制造里程碑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656832" y="5861304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www.geaerospace.com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4360" y="6291072"/>
            <a:ext cx="1101852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70" b="0">
                <a:solidFill>
                  <a:srgbClr val="6F8490"/>
                </a:solidFill>
                <a:latin typeface="Noto Sans CJK SC"/>
              </a:rPr>
              <a:t>检索原则：优先 NASA/NTRS、ICAO、DOE 与厂商官方页面；厂商数据保留原始限定词；资料访问截止 2026-08-15。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84048" y="164592"/>
            <a:ext cx="3200400" cy="210312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07 / 来源与方法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" y="393192"/>
            <a:ext cx="97840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EEF5F7"/>
                </a:solidFill>
                <a:latin typeface="Noto Sans CJK SC"/>
              </a:rPr>
              <a:t>主要来源 2 / 2｜点击标题打开原始页面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32720" y="201168"/>
            <a:ext cx="1417320" cy="256032"/>
          </a:xfrm>
          <a:prstGeom prst="roundRect">
            <a:avLst/>
          </a:prstGeom>
          <a:solidFill>
            <a:srgbClr val="0E2938"/>
          </a:solidFill>
          <a:ln w="1016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0" y="202996"/>
            <a:ext cx="141732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37D4C8"/>
                </a:solidFill>
                <a:latin typeface="Noto Sans CJK SC"/>
              </a:rPr>
              <a:t>可追溯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4048" y="932688"/>
            <a:ext cx="11411712" cy="0"/>
          </a:xfrm>
          <a:prstGeom prst="line">
            <a:avLst/>
          </a:prstGeom>
          <a:ln w="12700">
            <a:solidFill>
              <a:srgbClr val="263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84864" y="6537960"/>
            <a:ext cx="31089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6F8490"/>
                </a:solidFill>
                <a:latin typeface="Noto Sans CJK SC"/>
              </a:rPr>
              <a:t>38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9672"/>
            <a:ext cx="4754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来源 S01–S24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95560" y="6519672"/>
            <a:ext cx="10515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1">
                <a:solidFill>
                  <a:srgbClr val="67D58A"/>
                </a:solidFill>
                <a:latin typeface="Noto Sans CJK SC"/>
              </a:rPr>
              <a:t>事实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88720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1280160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S13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1252728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2"/>
              </a:rPr>
              <a:t>Sustainable Aviation Fuel Guide, Edition II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3271" y="1545336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ICAO｜2025 版本页面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1" y="1700784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www.icao.int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80" y="1188720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36208" y="1280160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56832" y="1252728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3"/>
              </a:rPr>
              <a:t>Hydrogen Storage: mass and volume energy density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6832" y="1545336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U.S. DOE｜访问 2026-08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56832" y="1700784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www.energy.gov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2020824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2648" y="2112264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S15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3271" y="2084831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4"/>
              </a:rPr>
              <a:t>Turbine Electrified Energy Management (TEEM)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3271" y="2377440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NASA｜页面更新 2026-05-05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3271" y="2532888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www.nasa.gov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26480" y="2020824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36208" y="2112264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S16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56832" y="2084831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5"/>
              </a:rPr>
              <a:t>STARC-ABL concept aircraft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56832" y="2377440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NASA｜页面更新 2026-03-12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56832" y="2532888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www.nasa.gov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2852928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" y="29443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S17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3271" y="2916936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6"/>
              </a:rPr>
              <a:t>Rotating Detonation Research at NASA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3271" y="3209544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 NTRS｜AIAA overview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3271" y="3364992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ntrs.nasa.gov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26480" y="2852928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236208" y="2944368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S18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56832" y="2916936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7"/>
              </a:rPr>
              <a:t>Defining and Measuring Pressure Gain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56832" y="3209544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 NTRS｜2019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56832" y="3364992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ntrs.nasa.gov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02920" y="3685032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2648" y="3776472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S19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33271" y="3749040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8"/>
              </a:rPr>
              <a:t>Electrified Aircraft Propulsion configurations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3271" y="4041648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NASA｜访问 2026-08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3271" y="4197096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www.nasa.gov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26480" y="3685032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236208" y="3776472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S20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56832" y="3749040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9"/>
              </a:rPr>
              <a:t>Digital Twin / IntelligentEngine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56832" y="4041648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Rolls-Royce｜访问 2026-08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656832" y="4197096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www.rolls-royce.com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02920" y="4517136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12648" y="4608576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S21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33271" y="4581144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10"/>
              </a:rPr>
              <a:t>Digital Twin for Electrified Aircraft Powertrain Health Management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33271" y="4873752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 NTRS｜2026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33271" y="5029200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ntrs.nasa.gov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126480" y="4517136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236208" y="4608576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S22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656832" y="4581144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11"/>
              </a:rPr>
              <a:t>Systematic Sensor Selection for Aircraft Engine Health Estimation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656832" y="4873752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 NTRS｜2009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656832" y="5029200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ntrs.nasa.gov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502920" y="5349240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12648" y="5440679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S23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33271" y="5413248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12"/>
              </a:rPr>
              <a:t>XA100 completes next series of testing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33271" y="5705855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GE Aerospace｜2024-05-08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33271" y="5861304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www.geaerospace.com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126480" y="5349240"/>
            <a:ext cx="5376672" cy="676656"/>
          </a:xfrm>
          <a:prstGeom prst="roundRect">
            <a:avLst/>
          </a:prstGeom>
          <a:solidFill>
            <a:srgbClr val="111B26"/>
          </a:solidFill>
          <a:ln w="889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236208" y="5440679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37D4C8"/>
                </a:solidFill>
                <a:latin typeface="Noto Sans CJK SC"/>
              </a:rPr>
              <a:t>S24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656832" y="5413248"/>
            <a:ext cx="4718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1" i="0">
                <a:solidFill>
                  <a:srgbClr val="EEF5F7"/>
                </a:solidFill>
                <a:latin typeface="Noto Sans CJK SC"/>
                <a:hlinkClick r:id="rId13"/>
              </a:rPr>
              <a:t>HyTEC Project status page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56832" y="5705855"/>
            <a:ext cx="4718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9FB2BC"/>
                </a:solidFill>
                <a:latin typeface="Noto Sans CJK SC"/>
              </a:rPr>
              <a:t>NASA｜2026-02 标注项目结束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656832" y="5861304"/>
            <a:ext cx="471830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20" b="0">
                <a:solidFill>
                  <a:srgbClr val="6F8490"/>
                </a:solidFill>
                <a:latin typeface="Noto Sans CJK SC"/>
              </a:rPr>
              <a:t>www.nasa.gov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4360" y="6291072"/>
            <a:ext cx="1101852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770" b="0">
                <a:solidFill>
                  <a:srgbClr val="6F8490"/>
                </a:solidFill>
                <a:latin typeface="Noto Sans CJK SC"/>
              </a:rPr>
              <a:t>检索原则：优先 NASA/NTRS、ICAO、DOE 与厂商官方页面；厂商数据保留原始限定词；资料访问截止 2026-08-15。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1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84048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F6B84A"/>
                </a:solidFill>
                <a:latin typeface="Noto Sans CJK SC"/>
              </a:rPr>
              <a:t>DISCUSSION / NEXT MOVE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960120"/>
            <a:ext cx="107442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EEF5F7"/>
                </a:solidFill>
                <a:latin typeface="Noto Sans CJK SC"/>
              </a:rPr>
              <a:t>讨论不从“哪项技术最先进”开始，</a:t>
            </a:r>
            <a:br/>
            <a:r>
              <a:rPr sz="2800" b="1">
                <a:solidFill>
                  <a:srgbClr val="EEF5F7"/>
                </a:solidFill>
                <a:latin typeface="Noto Sans CJK SC"/>
              </a:rPr>
              <a:t>而从“哪项不确定性最值得先关闭”开始。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2761488"/>
            <a:ext cx="3401568" cy="1856231"/>
          </a:xfrm>
          <a:prstGeom prst="roundRect">
            <a:avLst/>
          </a:prstGeom>
          <a:solidFill>
            <a:srgbClr val="111B26"/>
          </a:solidFill>
          <a:ln w="1524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41247" y="294436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7D4C8"/>
                </a:solidFill>
                <a:latin typeface="Noto Sans CJK SC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2926080"/>
            <a:ext cx="24048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EF5F7"/>
                </a:solidFill>
                <a:latin typeface="Noto Sans CJK SC"/>
              </a:rPr>
              <a:t>任务边界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3502152"/>
            <a:ext cx="2907792" cy="7040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9FB2BC"/>
                </a:solidFill>
                <a:latin typeface="Noto Sans CJK SC"/>
              </a:rPr>
              <a:t>我们未来平台最稀缺的是推力、冷源、电功率，还是在翼时间？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2761488"/>
            <a:ext cx="3401568" cy="1856231"/>
          </a:xfrm>
          <a:prstGeom prst="roundRect">
            <a:avLst/>
          </a:prstGeom>
          <a:solidFill>
            <a:srgbClr val="111B26"/>
          </a:solidFill>
          <a:ln w="1524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08576" y="294436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568DFF"/>
                </a:solidFill>
                <a:latin typeface="Noto Sans CJK SC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38928" y="2926080"/>
            <a:ext cx="24048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EF5F7"/>
                </a:solidFill>
                <a:latin typeface="Noto Sans CJK SC"/>
              </a:rPr>
              <a:t>架构分叉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3502152"/>
            <a:ext cx="2907792" cy="7040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9FB2BC"/>
                </a:solidFill>
                <a:latin typeface="Noto Sans CJK SC"/>
              </a:rPr>
              <a:t>哪条路线一旦晚两年验证，就会失去保留选项的窗口？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93024" y="2761488"/>
            <a:ext cx="3401568" cy="1856231"/>
          </a:xfrm>
          <a:prstGeom prst="roundRect">
            <a:avLst/>
          </a:prstGeom>
          <a:solidFill>
            <a:srgbClr val="111B26"/>
          </a:solidFill>
          <a:ln w="1524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94436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06256" y="2926080"/>
            <a:ext cx="24048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EF5F7"/>
                </a:solidFill>
                <a:latin typeface="Noto Sans CJK SC"/>
              </a:rPr>
              <a:t>证据缺口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30768" y="3502152"/>
            <a:ext cx="2907792" cy="7040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9FB2BC"/>
                </a:solidFill>
                <a:latin typeface="Noto Sans CJK SC"/>
              </a:rPr>
              <a:t>哪个高收益主张对基准、安装或寿命最敏感？</a:t>
            </a:r>
          </a:p>
        </p:txBody>
      </p:sp>
      <p:sp>
        <p:nvSpPr>
          <p:cNvPr id="16" name="Editable schematic nacelle"/>
          <p:cNvSpPr/>
          <p:nvPr/>
        </p:nvSpPr>
        <p:spPr>
          <a:xfrm>
            <a:off x="3346704" y="5266944"/>
            <a:ext cx="5504688" cy="822960"/>
          </a:xfrm>
          <a:prstGeom prst="roundRect">
            <a:avLst/>
          </a:prstGeom>
          <a:solidFill>
            <a:srgbClr val="152433"/>
          </a:solidFill>
          <a:ln w="12700"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3529584" y="5303520"/>
            <a:ext cx="749808" cy="749808"/>
          </a:xfrm>
          <a:prstGeom prst="ellipse">
            <a:avLst/>
          </a:prstGeom>
          <a:solidFill>
            <a:srgbClr val="0E293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3904488" y="5678424"/>
            <a:ext cx="277428" cy="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904488" y="5678424"/>
            <a:ext cx="240260" cy="138714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3904488" y="5678424"/>
            <a:ext cx="138714" cy="24026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904488" y="5678424"/>
            <a:ext cx="0" cy="277428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H="1">
            <a:off x="3765773" y="5678424"/>
            <a:ext cx="138715" cy="24026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>
            <a:off x="3664227" y="5678424"/>
            <a:ext cx="240261" cy="138714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H="1">
            <a:off x="3627059" y="5678424"/>
            <a:ext cx="277429" cy="0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H="1" flipV="1">
            <a:off x="3664227" y="5539709"/>
            <a:ext cx="240261" cy="138715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 flipV="1">
            <a:off x="3765773" y="5438163"/>
            <a:ext cx="138715" cy="24026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3904488" y="5400995"/>
            <a:ext cx="0" cy="277429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3904488" y="5438163"/>
            <a:ext cx="138714" cy="240261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3904488" y="5539709"/>
            <a:ext cx="240260" cy="138715"/>
          </a:xfrm>
          <a:prstGeom prst="line">
            <a:avLst/>
          </a:prstGeom>
          <a:ln w="15240">
            <a:solidFill>
              <a:srgbClr val="9FB2B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803904" y="5577840"/>
            <a:ext cx="201168" cy="201168"/>
          </a:xfrm>
          <a:prstGeom prst="ellipse">
            <a:avLst/>
          </a:prstGeom>
          <a:solidFill>
            <a:srgbClr val="37D4C8"/>
          </a:solidFill>
          <a:ln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25696" y="5510540"/>
            <a:ext cx="700247" cy="335767"/>
          </a:xfrm>
          <a:prstGeom prst="rect">
            <a:avLst/>
          </a:prstGeom>
          <a:solidFill>
            <a:srgbClr val="568DFF"/>
          </a:solidFill>
          <a:ln w="12700">
            <a:solidFill>
              <a:srgbClr val="568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425696" y="5575828"/>
            <a:ext cx="700247" cy="20519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LPC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162519" y="5510540"/>
            <a:ext cx="960302" cy="335767"/>
          </a:xfrm>
          <a:prstGeom prst="rect">
            <a:avLst/>
          </a:prstGeom>
          <a:solidFill>
            <a:srgbClr val="37D4C8"/>
          </a:solidFill>
          <a:ln w="12700">
            <a:solidFill>
              <a:srgbClr val="37D4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162519" y="5575828"/>
            <a:ext cx="960302" cy="20519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HPC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59398" y="5510540"/>
            <a:ext cx="743590" cy="335767"/>
          </a:xfrm>
          <a:prstGeom prst="rect">
            <a:avLst/>
          </a:prstGeom>
          <a:solidFill>
            <a:srgbClr val="F6B84A"/>
          </a:solidFill>
          <a:ln w="12700"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159398" y="5575828"/>
            <a:ext cx="743590" cy="20519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燃烧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939564" y="5510540"/>
            <a:ext cx="700247" cy="335767"/>
          </a:xfrm>
          <a:prstGeom prst="rect">
            <a:avLst/>
          </a:prstGeom>
          <a:solidFill>
            <a:srgbClr val="FF6B6B"/>
          </a:solidFill>
          <a:ln w="127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939564" y="5575828"/>
            <a:ext cx="700247" cy="20519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HPT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76388" y="5510540"/>
            <a:ext cx="830275" cy="335767"/>
          </a:xfrm>
          <a:prstGeom prst="rect">
            <a:avLst/>
          </a:prstGeom>
          <a:solidFill>
            <a:srgbClr val="B99CFF"/>
          </a:solidFill>
          <a:ln w="12700">
            <a:solidFill>
              <a:srgbClr val="B99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676388" y="5575828"/>
            <a:ext cx="830275" cy="20519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0B1118"/>
                </a:solidFill>
                <a:latin typeface="Noto Sans CJK SC"/>
              </a:rPr>
              <a:t>LPT</a:t>
            </a:r>
          </a:p>
        </p:txBody>
      </p:sp>
      <p:sp>
        <p:nvSpPr>
          <p:cNvPr id="41" name="Oval 40"/>
          <p:cNvSpPr/>
          <p:nvPr/>
        </p:nvSpPr>
        <p:spPr>
          <a:xfrm>
            <a:off x="4160520" y="5575828"/>
            <a:ext cx="256032" cy="256032"/>
          </a:xfrm>
          <a:prstGeom prst="ellipse">
            <a:avLst/>
          </a:prstGeom>
          <a:solidFill>
            <a:srgbClr val="0B1118"/>
          </a:solidFill>
          <a:ln>
            <a:solidFill>
              <a:srgbClr val="F6B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160520" y="5575828"/>
            <a:ext cx="25603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6B84A"/>
                </a:solidFill>
                <a:latin typeface="Noto Sans CJK SC"/>
              </a:rPr>
              <a:t>G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4425696" y="5426598"/>
            <a:ext cx="4242816" cy="0"/>
          </a:xfrm>
          <a:prstGeom prst="line">
            <a:avLst/>
          </a:prstGeom>
          <a:ln w="50800">
            <a:solidFill>
              <a:srgbClr val="568D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976872" y="5258714"/>
            <a:ext cx="1645920" cy="182880"/>
          </a:xfrm>
          <a:prstGeom prst="rect">
            <a:avLst/>
          </a:prstGeom>
          <a:noFill/>
        </p:spPr>
        <p:txBody>
          <a:bodyPr wrap="square" lIns="36576" rIns="36576" tIns="36576" bIns="36576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>
                <a:solidFill>
                  <a:srgbClr val="568DFF"/>
                </a:solidFill>
                <a:latin typeface="Noto Sans CJK SC"/>
              </a:rPr>
              <a:t>第3涵道 / 热沉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800" y="6263640"/>
            <a:ext cx="10835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6B84A"/>
                </a:solidFill>
                <a:latin typeface="Noto Sans CJK SC"/>
              </a:rPr>
              <a:t>NEXT: 选择 1 个任务族 × 2 个竞争架构 × 5 个证据门，启动 90 天预研。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7D4C8"/>
      </a:hlink>
      <a:folHlink>
        <a:srgbClr val="B99C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前沿涡轮发动机技术分析：从高效核心机到能量—热—数据一体化</dc:title>
  <dc:subject>面向初级工程师、资深工程师与专家的技术分析报告</dc:subject>
  <dc:creator>秋旻企业工作台 AI 助手</dc:creator>
  <cp:keywords>涡轮发动机, 航空发动机, HyTEC, UltraFan, Open Fan, CMC, EBC, SAF, 氢, 数字孪生</cp:keywords>
  <dc:description>所有可视元素均由PowerPoint原生形状、文本与表格构成；未嵌入外部图片。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