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开场先强调：这不是‘飞手法规速成’，而是一套面向技术负责人、运行负责人、信息化与安全人员的共同语言。课程结论按 2026-08-15 校准，现场仍需核验 UOM、地方管制公告和任务批复。</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用逐秒故事制造张力。强调事故不是某一个 RSSI 数字造成，而是共同原因：天线姿态、遮挡、同频干扰、网络切换、过载与处置逻辑同时叠加。</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建议授课时长 3.5–4 小时：法规 60–75 分钟，数据链 120 分钟，案例与讨论 45 分钟。可按单位业务删减法规案例，但不要删掉测试闭环。</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先统一名词。术语口径不要混用：ICAO C2 Link 聚焦遥控驾驶员/遥控站与航空器之间支持指挥控制的链路；ITU 的 CNPC（control and non-payload communications）口径更宽，除遥控指令和非载荷遥测外还可涵盖导航辅助、ATC语音/数据中继等安全运行信息。课件在泛指安全关键操控通信时写 C2/CNPC，做规范检索和需求分解时应按所采用标准使用精确定义。任务载荷链路服务于业务数据；运行识别链路服务于监管可视。三者可能共用同一物理网络，但安全等级、优先级和失效后果不同。</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自上而下讲清层级：法律定基本制度；行政法规给出飞行管理总框架；部门规章负责运行与无线电；强制标准把可验证技术要求落到产品/系统；地方公告和现场批复决定当日可飞边界。</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突出三个当期变化：新修订民用航空法已在 2026-07-01 生效；GB 46750 和 GB 46761 已在 2026-05-01 实施，但存量设备存在不同过渡安排。GB 46750：无运行识别发送功能的适用无人机自实施日起不应运行；已有广播式或网络式能力但尚未满足指定条款的存量机存在 2026-11-01 节点；加装运行识别模块的系统自实施日起有36个月过渡。GB 46761：新生产机自2026-05-01执行；已售在用存量机有12个月过渡，自第13个月即2027-05-01起执行。具体升级方案还需看厂家和民航局公告。</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表格要逐行解释‘且’与‘不包括’。轻型、小型不仅看重量，还要求空域保持、可靠被监视、全程可人工介入。中型按最大起飞重量不超过150kg且排除前三类；大型超过150kg。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给出风险阶梯。开放类是经评估风险较小、一般要求即可；特定类需要额外风险缓解；审定类风险较高，需要完整缓解措施。明确审定类典型：大型机在人口密集区上空、载人、危险品、国际IFR。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强调组织飞行活动的单位或个人承担飞行安全主体责任。企业内要明确技术、运行、飞手、空域/合规、数据与安全、供应商的边界；外包不等于责任外包。</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逐门讲：所有者实名登记；中大型适航许可原则上更严格；小中大型操控员需执照（常规农用有例外）；除微型和常规农用外，单位运行通常需运营合格证；责任保险按规定；飞行活动申请看空域和触发条件。最终以 UOM 和主管机关结果为准。</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条例列出真高120m以上、禁区限制区、机场周边、军事设施、重要机关和基础设施等上方应划为管制空域。图形是概念图，不能当地图。适飞空域内也要遵守机型、视距、速度、识别和地方要求。</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条例第31条：微轻小型在适飞空域内、常规农用等情形可无需提出申请；但若通过通信基站或互联网中继、运载危险品/投放物品、飞越集会人群、移动交通工具上操控、分布式或集群飞行，则仍需申请。强调‘蜂窝链路’需要按具体架构确认是否构成中继飞行，并向空管机构核实。</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重点指出第27条第八项：C2链路无线电频率以及占用带宽；第九项：通信、导航和被监视能力；还有应急处置程序。技术团队应能提供可验证参数，而不是写‘4G/5G信号良好’。</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频段表只表达用途与许可逻辑，不替代附件中的发射功率、带外发射等技术指标。1430–1444MHz需频率许可和电台执照，其中1430–1438专用于警用无人机/警用直升机，1438–1444用于其他民用主体的遥测与信息传输下行。2.4/5.8和公众移动频率免频率许可/电台执照，但设备/干扰责任仍在。卫星需相应许可与合法在境内提供服务的系统。</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解释两种模式：广播式向不指定对象发送，支撑区域感知；网络式通过网络向指定系统发送，支撑集中管理。GB 46750于2026-05-01实施。当前窗口：无运行识别发送功能的适用无人机不应运行；已有部分广播式或网络式能力但尚未满足指定条款的存量机需关注2026-11-01节点；加装模块系统自实施日起有36个月过渡。适用例外包括仅在室内运行的系统，以及仅在民航管制空域内运行且具备空域准入通信导航监视能力的大型系统。运行识别不是 C2，不能替代操控链路。</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条例禁止违法拍摄涉密场所、非法采集信息、非法获取/泄露国家秘密或违法向境外提供数据。测绘活动需依法取得测绘资质；外国无人机或外国人员操控不得在境内实施测绘、电波参数测试。结合本单位保密、网安、数据分类分级和出境制度。</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建议把本页直接改造成单位 SOP。每一道门都要有判定人、证据、有效期和否决条件。技术团队要对链路参数和失联逻辑签字，不能只由飞手承担。</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分组讨论 8 分钟。任务假设：小型机，30km线性走廊，超视距，公网蜂窝主链路、直连备链，采集可见光/红外。学员要指出申请触发、运营与操控员、无线电、数据/测绘、运行识别、丢链和测试证据。不要替具体任务下最终行政结论，应向空管/UOM核验。</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数据链部分用三个词贯穿：可靠、及时、可信。任何一个缺失，C2都可能从通信问题演变为飞行安全问题。后续每个技术选择都回到这三个维度。</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从左到右讲：RPS/运行中心、接入网络、航空器、云与UTM/UOM。逻辑平面包括 C2、遥测、载荷、运行识别和管理面。安全关键 C2 应有资源隔离与优先级；云不可达时要有本地安全策略。</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用表格比较。C2低码率但安全关键；载荷高吞吐但可降级；遥测看信息新鲜度；运行识别看连续可见；日志可延迟上传。数值是设计起点，实际应来自 CONOPS、风险评估与设备能力。</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公式：Pr=Pt+Gt+Gr−Ltx−Lrx−Lpath−Lmisc。自由空间损耗 FSPL=32.44+20log10(f_MHz)+20log10(d_km)。算例：Pt 27dBm，Gt 5dBi，Gr 8dBi，总馈线/杂损2dB，FSPL约120dB，Pr约−82dBm。若工程接收门限−96dBm，表面裕量14dB；还需扣除衰落、姿态、极化、干扰、实现和监管限制。不要把算例当设备承诺。</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第一菲涅耳区 r1=sqrt(lambda d1 d2/(d1+d2))。2.4GHz波长约0.125m，10km链路中点约17.7m；常用工程目标是至少60%净空，即约10.6m。无线电地平线近似 d≈4.12(√ht+√hr) km（k=4/3地球模型），但地形、植被、建筑和天线安装通常更早成为限制。</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讲解五类传播效应：路径损耗、阴影、快衰落、多普勒、同频干扰。高空 LOS 让服务小区更强，也让更多邻区干扰可见。水面多径、山谷遮挡、转弯机体遮挡常造成突发而非独立丢包。</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示例：B=5MHz、SNR=10dB（线性10），C=5e6*log2(11)≈17.3Mbps。实际吞吐还要扣协议开销、编码、调度、半双工、重传与衰落。对于 C2，99.9/99.99百分位时延、最长中断和信息新鲜度比平均吞吐更重要。</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横轴频谱效率，纵轴所需链路质量。BPSK/QPSK更稳健，16/64QAM吞吐高但对SINR、相位噪声和非线性更敏感。编码增益来自卷积码/LDPC/Polar等；低码率码降低净吞吐。自适应调制编码要避免在门限附近频繁振荡，并为 C2 预留保底MCS。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比较 CSMA、TDMA、蜂窝调度。CSMA简单但竞争不可预测；TDMA可给确定时隙但需同步；蜂窝由网络调度，覆盖广但受运营网络策略与负载影响。TDD上下行配比对无人机上行视频很关键；FDD隔离好但频谱成对。C2应使用独立队列、优先级与速率整形。</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FEC无需等待重传，适合低时延但增加冗余；ARQ在信道较好时高效，往返时延大或深衰落时会拖尾；HARQ结合软合并；交织对突发误码有效但增加缓存时延。C2常用强FEC、有限重传和小包；载荷可接受更多重传。</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用瀑布条讲预算：编码8ms、排队调度12、空口5、回传20、解码鉴权5、执行10、抖动保护40，总计100ms。下方数值是脱敏测试数据，不是标准要求。p50/p99/p99.9指在统一时钟下测得的单向端到端时延分位数；outage指连续收不到有效包的时段，必须另行定义判定门限、观察窗口与时钟同步误差。平均值不足，至少看高分位数和最长连续中断。</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20包/秒，PDR 99.9%意味着平均每1000包丢1包，即约50秒一次。若5连丢才失联，独立模型算得极小，但真实无线错误经常相关成簇，所以必须测连续中断分布。专业扩展：可用 Gilbert–Elliott 两状态模型刻画好/坏信道与突发长度；报告 PDR 时给出样本量和置信区间；零失效试验可用 rule of three——N 次独立试验零失效时，95%置信上界约为3/N，但相关样本需降低有效样本量。再讲可用性：99.9%全年不可用约8.76小时；设计需按任务窗口而非宣传口径。</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公式 A_parallel=1−(1−A1)(1−A2)，前提是独立。共同原因包括同一电源、同一天线安装点、同一公网核心网、同一软件栈、同一GNSS时间源和同一配置错误。推荐异构承载、物理隔离、独立电源/天线、健康探测和无缝/快速切换。</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GPP指出空中终端更容易看到多个强邻区，因此下行/上行干扰、频繁切换和天线旁瓣服务成为问题。工程措施包括运营商空中覆盖评估、专用SIM、QoS策略、双PLMN/专网备份、航线-网络联合规划、切换中断测试和本地失效安全。使用基站/互联网中继的飞行还要回到法规申请判断。</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卫星适合荒漠、海上、灾区等地面网络薄弱区域，但GEO往返时延大、天线指向和遮挡敏感；LEO时延低些但切换和服务合规需考虑。Mesh可扩展覆盖，但每跳增加时延和故障点。混合架构要明确主备/并发/分流策略。</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页只讲合法防御：频谱监测、干扰分类、速率/编码降级、频率与空间分集、功率控制、备链切换、任务处置。条例明确任何单位或个人不得非法拥有、使用无人机反制设备。免许可频段原则上不能要求免受有害干扰保护。</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威胁链：凭据/密钥窃取、伪造与重放、MITM、云/API入侵、固件供应链、载荷数据外泄。控制：双向身份认证、AEAD、序列号与重放窗口、密钥分离轮换、可信启动/签名升级、最小权限、日志与时间同步、设备证明。CRC只能检随机误码，不能证明来源。边界提醒：本页是技术控制基线；若平台进入商用密码应用、网络安全等级保护/关键信息基础设施或涉密信息系统范围，须按主管制度另行定级、定域与测评，本课件不替代该类合规评估。</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建议帧字段：版本/消息类型、Link ID、序列号、时间戳或挑战、负载长度、加密负载、认证标签；物理/链路层另有CRC。接收端先做版本与长度、认证标签、重放窗口、时效、权限和状态机检查，最后才执行。GCM 的 nonce/IV 在同一密钥下必须唯一。</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状态机示意：正常→退化→失联→应急动作→恢复或终止。退化期先降载荷/增强C2；失联动作可能是保持、返航、备降或终止，取决于空域、能源、地形和地面风险。恢复必须重新认证、检查新鲜度并同步飞控状态，不能一收到包就立即重新接管。</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建议四层验证：部件/射频台架、网络与协议硬件在环、受控场地、代表性航线。覆盖高度、姿态、航向、速度、地形、干扰、业务负载、天气、网络切换、电源/天线故障。输出原始日志、时间基准、配置哈希、统计方法和复现实验步骤。课堂练习：为本单位任务写三条可量化放行标准。</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结尾复述五句话，并提醒学员：法规动态变化，必须在每次任务前检查UOM、主管部门和地方公告。PPT单独流转时本页保留核心可点击链接；完整R/T编号到URL映射位于随附《讲师手册》。请把本课件作为工程评审框架，而不是替代具体审批。</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hyperlink" Target="https://www.caac.gov.cn/XXGK/XXGK/FLFG/202512/t20251227_229597.html" TargetMode="External"/><Relationship Id="rId4" Type="http://schemas.openxmlformats.org/officeDocument/2006/relationships/hyperlink" Target="https://www.gov.cn/zhengce/content/202306/content_6888799.htm" TargetMode="External"/><Relationship Id="rId5" Type="http://schemas.openxmlformats.org/officeDocument/2006/relationships/hyperlink" Target="https://app.caac.gov.cn/XXGK/XXGK/MHGZ/202401/t20240103_222566.html" TargetMode="External"/><Relationship Id="rId6" Type="http://schemas.openxmlformats.org/officeDocument/2006/relationships/hyperlink" Target="https://www.miit.gov.cn/jgsj/wgj/wjfb/art/2024/art_1c3a092d3bcd4d41abe69c369ba7bab6.html" TargetMode="External"/><Relationship Id="rId7" Type="http://schemas.openxmlformats.org/officeDocument/2006/relationships/hyperlink" Target="https://www.caac.gov.cn/XXGK/XXGK/BZGF/BZGF_GJBZ/202601/t20260120_229783.html" TargetMode="External"/><Relationship Id="rId8" Type="http://schemas.openxmlformats.org/officeDocument/2006/relationships/hyperlink" Target="https://openstd.samr.gov.cn/bzgk/std/newGbInfo?hcno=495F3D69241E5961AFC4FA2939E383B4&amp;refer=outter" TargetMode="External"/><Relationship Id="rId9" Type="http://schemas.openxmlformats.org/officeDocument/2006/relationships/hyperlink" Target="https://www.itu.int/dms_pub/itu-r/opb/rep/R-REP-M.2171-2009-PDF-E.pdf" TargetMode="External"/><Relationship Id="rId10" Type="http://schemas.openxmlformats.org/officeDocument/2006/relationships/hyperlink" Target="https://www.etsi.org/deliver/etsi_ts/122100_122199/122125/19.02.00_60/ts_122125v190200p.pdf" TargetMode="External"/><Relationship Id="rId11" Type="http://schemas.openxmlformats.org/officeDocument/2006/relationships/hyperlink" Target="https://csrc.nist.gov/pubs/sp/800/38/d/fina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0" y="0"/>
            <a:ext cx="164592" cy="6858000"/>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13232" y="502920"/>
            <a:ext cx="2148840"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516636"/>
            <a:ext cx="2075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F4F7FB"/>
                </a:solidFill>
                <a:latin typeface="Noto Sans CJK SC"/>
              </a:rPr>
              <a:t>2026 · 专业技术人员培训</a:t>
            </a:r>
          </a:p>
        </p:txBody>
      </p:sp>
      <p:sp>
        <p:nvSpPr>
          <p:cNvPr id="17" name="MainTitle"/>
          <p:cNvSpPr txBox="1"/>
          <p:nvPr/>
        </p:nvSpPr>
        <p:spPr>
          <a:xfrm>
            <a:off x="713232" y="1152144"/>
            <a:ext cx="6766560" cy="1417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3400" b="1" i="0">
                <a:solidFill>
                  <a:srgbClr val="F4F7FB"/>
                </a:solidFill>
                <a:latin typeface="Noto Sans CJK SC"/>
              </a:rPr>
              <a:t>无人机相关法规
与无人机数据链</a:t>
            </a:r>
          </a:p>
        </p:txBody>
      </p:sp>
      <p:sp>
        <p:nvSpPr>
          <p:cNvPr id="18" name="TextBox 17"/>
          <p:cNvSpPr txBox="1"/>
          <p:nvPr/>
        </p:nvSpPr>
        <p:spPr>
          <a:xfrm>
            <a:off x="749808" y="2761488"/>
            <a:ext cx="585216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35D5E8"/>
                </a:solidFill>
                <a:latin typeface="Noto Sans CJK SC"/>
              </a:rPr>
              <a:t>从“能飞”到“可证明地安全运行”</a:t>
            </a:r>
          </a:p>
        </p:txBody>
      </p:sp>
      <p:sp>
        <p:nvSpPr>
          <p:cNvPr id="19" name="TextBox 18"/>
          <p:cNvSpPr txBox="1"/>
          <p:nvPr/>
        </p:nvSpPr>
        <p:spPr>
          <a:xfrm>
            <a:off x="749808" y="3246120"/>
            <a:ext cx="6583680" cy="32004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50" b="0" i="0">
                <a:solidFill>
                  <a:srgbClr val="A8B7C9"/>
                </a:solidFill>
                <a:latin typeface="Noto Sans CJK SC"/>
              </a:rPr>
              <a:t>法规边界 × C2/CNPC × 可靠性 × 网络安全 × 工程验证</a:t>
            </a:r>
          </a:p>
        </p:txBody>
      </p:sp>
      <p:sp>
        <p:nvSpPr>
          <p:cNvPr id="20" name="Rounded Rectangle 19"/>
          <p:cNvSpPr/>
          <p:nvPr/>
        </p:nvSpPr>
        <p:spPr>
          <a:xfrm>
            <a:off x="7406640" y="822960"/>
            <a:ext cx="4114800" cy="512064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CoverDrone_body"/>
          <p:cNvSpPr/>
          <p:nvPr/>
        </p:nvSpPr>
        <p:spPr>
          <a:xfrm>
            <a:off x="9085478" y="1843430"/>
            <a:ext cx="757123" cy="336499"/>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2" name="Connector 21"/>
          <p:cNvCxnSpPr/>
          <p:nvPr/>
        </p:nvCxnSpPr>
        <p:spPr>
          <a:xfrm flipH="1" flipV="1">
            <a:off x="8496604" y="1422806"/>
            <a:ext cx="757124" cy="58887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V="1">
            <a:off x="9674352" y="1422806"/>
            <a:ext cx="757123" cy="58887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8496604" y="2011680"/>
            <a:ext cx="757124" cy="588873"/>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9674352" y="2011680"/>
            <a:ext cx="757123" cy="588873"/>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6" name="CoverDrone_rotor"/>
          <p:cNvSpPr/>
          <p:nvPr/>
        </p:nvSpPr>
        <p:spPr>
          <a:xfrm>
            <a:off x="8160105" y="1317650"/>
            <a:ext cx="672998" cy="210311"/>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CoverDrone_rotor"/>
          <p:cNvSpPr/>
          <p:nvPr/>
        </p:nvSpPr>
        <p:spPr>
          <a:xfrm>
            <a:off x="10094976" y="1317650"/>
            <a:ext cx="672998" cy="210311"/>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CoverDrone_rotor"/>
          <p:cNvSpPr/>
          <p:nvPr/>
        </p:nvSpPr>
        <p:spPr>
          <a:xfrm>
            <a:off x="8160105" y="2495397"/>
            <a:ext cx="672998" cy="210311"/>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CoverDrone_rotor"/>
          <p:cNvSpPr/>
          <p:nvPr/>
        </p:nvSpPr>
        <p:spPr>
          <a:xfrm>
            <a:off x="10094976" y="2495397"/>
            <a:ext cx="672998" cy="210311"/>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Arc 29"/>
          <p:cNvSpPr/>
          <p:nvPr/>
        </p:nvSpPr>
        <p:spPr>
          <a:xfrm>
            <a:off x="8732519" y="2494483"/>
            <a:ext cx="1463040" cy="621792"/>
          </a:xfrm>
          <a:prstGeom prst="arc">
            <a:avLst/>
          </a:prstGeom>
          <a:noFill/>
          <a:ln w="1905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Arc 30"/>
          <p:cNvSpPr/>
          <p:nvPr/>
        </p:nvSpPr>
        <p:spPr>
          <a:xfrm>
            <a:off x="8321040" y="2354580"/>
            <a:ext cx="2286000" cy="971550"/>
          </a:xfrm>
          <a:prstGeom prst="arc">
            <a:avLst/>
          </a:prstGeom>
          <a:noFill/>
          <a:ln w="1905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Arc 31"/>
          <p:cNvSpPr/>
          <p:nvPr/>
        </p:nvSpPr>
        <p:spPr>
          <a:xfrm>
            <a:off x="7909560" y="2214676"/>
            <a:ext cx="3108960" cy="1321307"/>
          </a:xfrm>
          <a:prstGeom prst="arc">
            <a:avLst/>
          </a:prstGeom>
          <a:noFill/>
          <a:ln w="1905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7818120" y="4663440"/>
            <a:ext cx="141732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927848" y="4773168"/>
            <a:ext cx="1197864"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B455"/>
                </a:solidFill>
                <a:latin typeface="Noto Sans CJK SC"/>
              </a:rPr>
              <a:t>39</a:t>
            </a:r>
          </a:p>
        </p:txBody>
      </p:sp>
      <p:sp>
        <p:nvSpPr>
          <p:cNvPr id="35" name="TextBox 34"/>
          <p:cNvSpPr txBox="1"/>
          <p:nvPr/>
        </p:nvSpPr>
        <p:spPr>
          <a:xfrm>
            <a:off x="7927848" y="5138927"/>
            <a:ext cx="1197864"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页内完成闭环</a:t>
            </a:r>
          </a:p>
        </p:txBody>
      </p:sp>
      <p:sp>
        <p:nvSpPr>
          <p:cNvPr id="36" name="Rounded Rectangle 35"/>
          <p:cNvSpPr/>
          <p:nvPr/>
        </p:nvSpPr>
        <p:spPr>
          <a:xfrm>
            <a:off x="9372600" y="4663440"/>
            <a:ext cx="160020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482328" y="4773168"/>
            <a:ext cx="1380744"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ADE80"/>
                </a:solidFill>
                <a:latin typeface="Noto Sans CJK SC"/>
              </a:rPr>
              <a:t>2026.08</a:t>
            </a:r>
          </a:p>
        </p:txBody>
      </p:sp>
      <p:sp>
        <p:nvSpPr>
          <p:cNvPr id="38" name="TextBox 37"/>
          <p:cNvSpPr txBox="1"/>
          <p:nvPr/>
        </p:nvSpPr>
        <p:spPr>
          <a:xfrm>
            <a:off x="9482328" y="5138927"/>
            <a:ext cx="1380744"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法规快照</a:t>
            </a:r>
          </a:p>
        </p:txBody>
      </p:sp>
      <p:sp>
        <p:nvSpPr>
          <p:cNvPr id="39" name="TextBox 38"/>
          <p:cNvSpPr txBox="1"/>
          <p:nvPr/>
        </p:nvSpPr>
        <p:spPr>
          <a:xfrm>
            <a:off x="749808" y="6144768"/>
            <a:ext cx="8046720" cy="23774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00" b="0" i="0">
                <a:solidFill>
                  <a:srgbClr val="6F8197"/>
                </a:solidFill>
                <a:latin typeface="Noto Sans CJK SC"/>
              </a:rPr>
              <a:t>适用范围：中国大陆民用无人驾驶航空器；不替代审批或法律意见</a:t>
            </a:r>
          </a:p>
        </p:txBody>
      </p:sp>
      <p:sp>
        <p:nvSpPr>
          <p:cNvPr id="40" name="TextBox 39"/>
          <p:cNvSpPr txBox="1"/>
          <p:nvPr/>
        </p:nvSpPr>
        <p:spPr>
          <a:xfrm>
            <a:off x="9144000" y="6144768"/>
            <a:ext cx="2194560" cy="237744"/>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A8B7C9"/>
                </a:solidFill>
                <a:latin typeface="Noto Sans CJK SC"/>
              </a:rPr>
              <a:t>秋旻智能工作系统</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6B6B"/>
                </a:solidFill>
                <a:latin typeface="Noto Sans CJK SC"/>
              </a:rPr>
              <a:t>引子</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两秒钟：从满格到失联</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先不要问‘信号有几格’，先问：失联后系统会做什么？</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02</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脱敏教学情境（用于风险推演）</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导入</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a:t>
            </a:r>
          </a:p>
        </p:txBody>
      </p:sp>
      <p:cxnSp>
        <p:nvCxnSpPr>
          <p:cNvPr id="23" name="Connector 22"/>
          <p:cNvCxnSpPr/>
          <p:nvPr/>
        </p:nvCxnSpPr>
        <p:spPr>
          <a:xfrm>
            <a:off x="941832" y="2121408"/>
            <a:ext cx="2532888" cy="0"/>
          </a:xfrm>
          <a:prstGeom prst="line">
            <a:avLst/>
          </a:prstGeom>
          <a:ln w="38100">
            <a:solidFill>
              <a:srgbClr val="4ADE80"/>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85800" y="1874519"/>
            <a:ext cx="502920" cy="502920"/>
          </a:xfrm>
          <a:prstGeom prst="ellipse">
            <a:avLst/>
          </a:prstGeom>
          <a:solidFill>
            <a:srgbClr val="4ADE80"/>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1947672"/>
            <a:ext cx="5029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1</a:t>
            </a:r>
          </a:p>
        </p:txBody>
      </p:sp>
      <p:sp>
        <p:nvSpPr>
          <p:cNvPr id="26" name="TextBox 25"/>
          <p:cNvSpPr txBox="1"/>
          <p:nvPr/>
        </p:nvSpPr>
        <p:spPr>
          <a:xfrm>
            <a:off x="667512" y="2487168"/>
            <a:ext cx="2286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ADE80"/>
                </a:solidFill>
                <a:latin typeface="Noto Sans CJK SC"/>
              </a:rPr>
              <a:t>10:17:32.000</a:t>
            </a:r>
          </a:p>
        </p:txBody>
      </p:sp>
      <p:sp>
        <p:nvSpPr>
          <p:cNvPr id="27" name="TextBox 26"/>
          <p:cNvSpPr txBox="1"/>
          <p:nvPr/>
        </p:nvSpPr>
        <p:spPr>
          <a:xfrm>
            <a:off x="667512" y="2834640"/>
            <a:ext cx="233172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4F7FB"/>
                </a:solidFill>
                <a:latin typeface="Noto Sans CJK SC"/>
              </a:rPr>
              <a:t>C2 正常</a:t>
            </a:r>
          </a:p>
        </p:txBody>
      </p:sp>
      <p:sp>
        <p:nvSpPr>
          <p:cNvPr id="28" name="TextBox 27"/>
          <p:cNvSpPr txBox="1"/>
          <p:nvPr/>
        </p:nvSpPr>
        <p:spPr>
          <a:xfrm>
            <a:off x="667512" y="3227832"/>
            <a:ext cx="2240280" cy="49377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PDR 99.9%</a:t>
            </a:r>
          </a:p>
        </p:txBody>
      </p:sp>
      <p:cxnSp>
        <p:nvCxnSpPr>
          <p:cNvPr id="29" name="Connector 28"/>
          <p:cNvCxnSpPr/>
          <p:nvPr/>
        </p:nvCxnSpPr>
        <p:spPr>
          <a:xfrm>
            <a:off x="3758184" y="2121408"/>
            <a:ext cx="2532888" cy="0"/>
          </a:xfrm>
          <a:prstGeom prst="line">
            <a:avLst/>
          </a:prstGeom>
          <a:ln w="38100">
            <a:solidFill>
              <a:srgbClr val="FFB455"/>
            </a:solidFill>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3502152" y="1874519"/>
            <a:ext cx="502920" cy="502920"/>
          </a:xfrm>
          <a:prstGeom prst="ellipse">
            <a:avLst/>
          </a:prstGeom>
          <a:solidFill>
            <a:srgbClr val="FFB455"/>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502152" y="1947672"/>
            <a:ext cx="5029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2</a:t>
            </a:r>
          </a:p>
        </p:txBody>
      </p:sp>
      <p:sp>
        <p:nvSpPr>
          <p:cNvPr id="32" name="TextBox 31"/>
          <p:cNvSpPr txBox="1"/>
          <p:nvPr/>
        </p:nvSpPr>
        <p:spPr>
          <a:xfrm>
            <a:off x="3483864" y="2487168"/>
            <a:ext cx="2286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10:17:33.120</a:t>
            </a:r>
          </a:p>
        </p:txBody>
      </p:sp>
      <p:sp>
        <p:nvSpPr>
          <p:cNvPr id="33" name="TextBox 32"/>
          <p:cNvSpPr txBox="1"/>
          <p:nvPr/>
        </p:nvSpPr>
        <p:spPr>
          <a:xfrm>
            <a:off x="3483864" y="2834640"/>
            <a:ext cx="233172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4F7FB"/>
                </a:solidFill>
                <a:latin typeface="Noto Sans CJK SC"/>
              </a:rPr>
              <a:t>机体转弯</a:t>
            </a:r>
          </a:p>
        </p:txBody>
      </p:sp>
      <p:sp>
        <p:nvSpPr>
          <p:cNvPr id="34" name="TextBox 33"/>
          <p:cNvSpPr txBox="1"/>
          <p:nvPr/>
        </p:nvSpPr>
        <p:spPr>
          <a:xfrm>
            <a:off x="3483864" y="3227832"/>
            <a:ext cx="2240280" cy="49377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天线极化失配</a:t>
            </a:r>
          </a:p>
        </p:txBody>
      </p:sp>
      <p:cxnSp>
        <p:nvCxnSpPr>
          <p:cNvPr id="35" name="Connector 34"/>
          <p:cNvCxnSpPr/>
          <p:nvPr/>
        </p:nvCxnSpPr>
        <p:spPr>
          <a:xfrm>
            <a:off x="6574536" y="2121408"/>
            <a:ext cx="2532888" cy="0"/>
          </a:xfrm>
          <a:prstGeom prst="line">
            <a:avLst/>
          </a:prstGeom>
          <a:ln w="38100">
            <a:solidFill>
              <a:srgbClr val="FFB455"/>
            </a:solidFill>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6318504" y="1874519"/>
            <a:ext cx="502920" cy="502920"/>
          </a:xfrm>
          <a:prstGeom prst="ellipse">
            <a:avLst/>
          </a:prstGeom>
          <a:solidFill>
            <a:srgbClr val="FFB455"/>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318504" y="1947672"/>
            <a:ext cx="5029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3</a:t>
            </a:r>
          </a:p>
        </p:txBody>
      </p:sp>
      <p:sp>
        <p:nvSpPr>
          <p:cNvPr id="38" name="TextBox 37"/>
          <p:cNvSpPr txBox="1"/>
          <p:nvPr/>
        </p:nvSpPr>
        <p:spPr>
          <a:xfrm>
            <a:off x="6300216" y="2487168"/>
            <a:ext cx="2286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10:17:33.640</a:t>
            </a:r>
          </a:p>
        </p:txBody>
      </p:sp>
      <p:sp>
        <p:nvSpPr>
          <p:cNvPr id="39" name="TextBox 38"/>
          <p:cNvSpPr txBox="1"/>
          <p:nvPr/>
        </p:nvSpPr>
        <p:spPr>
          <a:xfrm>
            <a:off x="6300216" y="2834640"/>
            <a:ext cx="233172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4F7FB"/>
                </a:solidFill>
                <a:latin typeface="Noto Sans CJK SC"/>
              </a:rPr>
              <a:t>视频码率上冲</a:t>
            </a:r>
          </a:p>
        </p:txBody>
      </p:sp>
      <p:sp>
        <p:nvSpPr>
          <p:cNvPr id="40" name="TextBox 39"/>
          <p:cNvSpPr txBox="1"/>
          <p:nvPr/>
        </p:nvSpPr>
        <p:spPr>
          <a:xfrm>
            <a:off x="6300216" y="3227832"/>
            <a:ext cx="2240280" cy="49377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队列挤占</a:t>
            </a:r>
          </a:p>
        </p:txBody>
      </p:sp>
      <p:cxnSp>
        <p:nvCxnSpPr>
          <p:cNvPr id="41" name="Connector 40"/>
          <p:cNvCxnSpPr/>
          <p:nvPr/>
        </p:nvCxnSpPr>
        <p:spPr>
          <a:xfrm>
            <a:off x="9390888" y="2121408"/>
            <a:ext cx="0" cy="0"/>
          </a:xfrm>
          <a:prstGeom prst="line">
            <a:avLst/>
          </a:prstGeom>
          <a:ln w="38100">
            <a:solidFill>
              <a:srgbClr val="FF6B6B"/>
            </a:solidFill>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a:off x="9134856" y="1874519"/>
            <a:ext cx="502920" cy="502920"/>
          </a:xfrm>
          <a:prstGeom prst="ellipse">
            <a:avLst/>
          </a:prstGeom>
          <a:solidFill>
            <a:srgbClr val="FF6B6B"/>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134856" y="1947672"/>
            <a:ext cx="5029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4</a:t>
            </a:r>
          </a:p>
        </p:txBody>
      </p:sp>
      <p:sp>
        <p:nvSpPr>
          <p:cNvPr id="44" name="TextBox 43"/>
          <p:cNvSpPr txBox="1"/>
          <p:nvPr/>
        </p:nvSpPr>
        <p:spPr>
          <a:xfrm>
            <a:off x="9116568" y="2487168"/>
            <a:ext cx="2286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6B6B"/>
                </a:solidFill>
                <a:latin typeface="Noto Sans CJK SC"/>
              </a:rPr>
              <a:t>10:17:34.080</a:t>
            </a:r>
          </a:p>
        </p:txBody>
      </p:sp>
      <p:sp>
        <p:nvSpPr>
          <p:cNvPr id="45" name="TextBox 44"/>
          <p:cNvSpPr txBox="1"/>
          <p:nvPr/>
        </p:nvSpPr>
        <p:spPr>
          <a:xfrm>
            <a:off x="9116568" y="2834640"/>
            <a:ext cx="233172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4F7FB"/>
                </a:solidFill>
                <a:latin typeface="Noto Sans CJK SC"/>
              </a:rPr>
              <a:t>连续超时</a:t>
            </a:r>
          </a:p>
        </p:txBody>
      </p:sp>
      <p:sp>
        <p:nvSpPr>
          <p:cNvPr id="46" name="TextBox 45"/>
          <p:cNvSpPr txBox="1"/>
          <p:nvPr/>
        </p:nvSpPr>
        <p:spPr>
          <a:xfrm>
            <a:off x="9116568" y="3227832"/>
            <a:ext cx="2240280" cy="49377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进入 LOST-LINK</a:t>
            </a:r>
          </a:p>
        </p:txBody>
      </p:sp>
      <p:sp>
        <p:nvSpPr>
          <p:cNvPr id="47" name="Rounded Rectangle 46"/>
          <p:cNvSpPr/>
          <p:nvPr/>
        </p:nvSpPr>
        <p:spPr>
          <a:xfrm>
            <a:off x="713232" y="4160520"/>
            <a:ext cx="10771632" cy="13167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960120" y="4416552"/>
            <a:ext cx="9966960" cy="320040"/>
          </a:xfrm>
          <a:prstGeom prst="rect">
            <a:avLst/>
          </a:prstGeom>
          <a:noFill/>
        </p:spPr>
        <p:txBody>
          <a:bodyPr wrap="square" lIns="36576" rIns="36576" tIns="36576" bIns="36576" anchor="t">
            <a:noAutofit/>
          </a:bodyPr>
          <a:lstStyle/>
          <a:p>
            <a:pPr algn="l">
              <a:lnSpc>
                <a:spcPct val="100000"/>
              </a:lnSpc>
              <a:spcAft>
                <a:spcPts val="0"/>
              </a:spcAft>
            </a:pPr>
            <a:r>
              <a:rPr sz="1800" b="1" i="0">
                <a:solidFill>
                  <a:srgbClr val="FFB455"/>
                </a:solidFill>
                <a:latin typeface="Noto Sans CJK SC"/>
              </a:rPr>
              <a:t>真正的问题：</a:t>
            </a:r>
            <a:r>
              <a:rPr sz="1800" b="1" i="0">
                <a:solidFill>
                  <a:srgbClr val="F4F7FB"/>
                </a:solidFill>
                <a:latin typeface="Noto Sans CJK SC"/>
              </a:rPr>
              <a:t> 谁定义 C2 的优先级、失联门限、回退动作、证据链与批准边界？</a:t>
            </a:r>
          </a:p>
        </p:txBody>
      </p:sp>
      <p:sp>
        <p:nvSpPr>
          <p:cNvPr id="49" name="TextBox 48"/>
          <p:cNvSpPr txBox="1"/>
          <p:nvPr/>
        </p:nvSpPr>
        <p:spPr>
          <a:xfrm>
            <a:off x="960120" y="4864608"/>
            <a:ext cx="996696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0" i="0">
                <a:solidFill>
                  <a:srgbClr val="A8B7C9"/>
                </a:solidFill>
                <a:latin typeface="Noto Sans CJK SC"/>
              </a:rPr>
              <a:t>法规给出‘必须做什么’；数据链工程回答‘怎样在最坏场景仍然做到’。</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课程导航</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四个学习成果，一条工程主线</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理解 → 设计 → 验证 → 运行</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03</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课程设计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导入</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a:t>
            </a:r>
          </a:p>
        </p:txBody>
      </p:sp>
      <p:sp>
        <p:nvSpPr>
          <p:cNvPr id="23" name="Rounded Rectangle 22"/>
          <p:cNvSpPr/>
          <p:nvPr/>
        </p:nvSpPr>
        <p:spPr>
          <a:xfrm>
            <a:off x="658368" y="1737360"/>
            <a:ext cx="5230368" cy="162763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59" y="1901952"/>
            <a:ext cx="59436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900" b="1" i="0">
                <a:solidFill>
                  <a:srgbClr val="FFB455"/>
                </a:solidFill>
                <a:latin typeface="Noto Sans CJK SC"/>
              </a:rPr>
              <a:t>01</a:t>
            </a:r>
          </a:p>
        </p:txBody>
      </p:sp>
      <p:sp>
        <p:nvSpPr>
          <p:cNvPr id="25" name="TextBox 24"/>
          <p:cNvSpPr txBox="1"/>
          <p:nvPr/>
        </p:nvSpPr>
        <p:spPr>
          <a:xfrm>
            <a:off x="1527048" y="1901952"/>
            <a:ext cx="146304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4F7FB"/>
                </a:solidFill>
                <a:latin typeface="Noto Sans CJK SC"/>
              </a:rPr>
              <a:t>判合规</a:t>
            </a:r>
          </a:p>
        </p:txBody>
      </p:sp>
      <p:sp>
        <p:nvSpPr>
          <p:cNvPr id="26" name="TextBox 25"/>
          <p:cNvSpPr txBox="1"/>
          <p:nvPr/>
        </p:nvSpPr>
        <p:spPr>
          <a:xfrm>
            <a:off x="1527048" y="2340864"/>
            <a:ext cx="3977639" cy="6583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0" i="0">
                <a:solidFill>
                  <a:srgbClr val="A8B7C9"/>
                </a:solidFill>
                <a:latin typeface="Noto Sans CJK SC"/>
              </a:rPr>
              <a:t>把机型、场景、空域、链路、数据放进同一决策图</a:t>
            </a:r>
          </a:p>
        </p:txBody>
      </p:sp>
      <p:sp>
        <p:nvSpPr>
          <p:cNvPr id="27" name="Rounded Rectangle 26"/>
          <p:cNvSpPr/>
          <p:nvPr/>
        </p:nvSpPr>
        <p:spPr>
          <a:xfrm>
            <a:off x="6309359" y="1737360"/>
            <a:ext cx="5230368" cy="162763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73951" y="1901952"/>
            <a:ext cx="59436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900" b="1" i="0">
                <a:solidFill>
                  <a:srgbClr val="35D5E8"/>
                </a:solidFill>
                <a:latin typeface="Noto Sans CJK SC"/>
              </a:rPr>
              <a:t>02</a:t>
            </a:r>
          </a:p>
        </p:txBody>
      </p:sp>
      <p:sp>
        <p:nvSpPr>
          <p:cNvPr id="29" name="TextBox 28"/>
          <p:cNvSpPr txBox="1"/>
          <p:nvPr/>
        </p:nvSpPr>
        <p:spPr>
          <a:xfrm>
            <a:off x="7178040" y="1901952"/>
            <a:ext cx="146304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4F7FB"/>
                </a:solidFill>
                <a:latin typeface="Noto Sans CJK SC"/>
              </a:rPr>
              <a:t>读链路</a:t>
            </a:r>
          </a:p>
        </p:txBody>
      </p:sp>
      <p:sp>
        <p:nvSpPr>
          <p:cNvPr id="30" name="TextBox 29"/>
          <p:cNvSpPr txBox="1"/>
          <p:nvPr/>
        </p:nvSpPr>
        <p:spPr>
          <a:xfrm>
            <a:off x="7178040" y="2340864"/>
            <a:ext cx="3977639" cy="6583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0" i="0">
                <a:solidFill>
                  <a:srgbClr val="A8B7C9"/>
                </a:solidFill>
                <a:latin typeface="Noto Sans CJK SC"/>
              </a:rPr>
              <a:t>从 dB、时延、PDR 与 AoI 判断真实裕量</a:t>
            </a:r>
          </a:p>
        </p:txBody>
      </p:sp>
      <p:sp>
        <p:nvSpPr>
          <p:cNvPr id="31" name="Rounded Rectangle 30"/>
          <p:cNvSpPr/>
          <p:nvPr/>
        </p:nvSpPr>
        <p:spPr>
          <a:xfrm>
            <a:off x="658368" y="3794760"/>
            <a:ext cx="5230368" cy="162763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22959" y="3959352"/>
            <a:ext cx="59436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900" b="1" i="0">
                <a:solidFill>
                  <a:srgbClr val="4D7CFF"/>
                </a:solidFill>
                <a:latin typeface="Noto Sans CJK SC"/>
              </a:rPr>
              <a:t>03</a:t>
            </a:r>
          </a:p>
        </p:txBody>
      </p:sp>
      <p:sp>
        <p:nvSpPr>
          <p:cNvPr id="33" name="TextBox 32"/>
          <p:cNvSpPr txBox="1"/>
          <p:nvPr/>
        </p:nvSpPr>
        <p:spPr>
          <a:xfrm>
            <a:off x="1527048" y="3959352"/>
            <a:ext cx="146304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4F7FB"/>
                </a:solidFill>
                <a:latin typeface="Noto Sans CJK SC"/>
              </a:rPr>
              <a:t>做架构</a:t>
            </a:r>
          </a:p>
        </p:txBody>
      </p:sp>
      <p:sp>
        <p:nvSpPr>
          <p:cNvPr id="34" name="TextBox 33"/>
          <p:cNvSpPr txBox="1"/>
          <p:nvPr/>
        </p:nvSpPr>
        <p:spPr>
          <a:xfrm>
            <a:off x="1527048" y="4398264"/>
            <a:ext cx="3977639" cy="6583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0" i="0">
                <a:solidFill>
                  <a:srgbClr val="A8B7C9"/>
                </a:solidFill>
                <a:latin typeface="Noto Sans CJK SC"/>
              </a:rPr>
              <a:t>将 C2、载荷、运行识别分流并设计失效安全</a:t>
            </a:r>
          </a:p>
        </p:txBody>
      </p:sp>
      <p:sp>
        <p:nvSpPr>
          <p:cNvPr id="35" name="Rounded Rectangle 34"/>
          <p:cNvSpPr/>
          <p:nvPr/>
        </p:nvSpPr>
        <p:spPr>
          <a:xfrm>
            <a:off x="6309359" y="3794760"/>
            <a:ext cx="5230368" cy="162763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73951" y="3959352"/>
            <a:ext cx="59436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900" b="1" i="0">
                <a:solidFill>
                  <a:srgbClr val="4ADE80"/>
                </a:solidFill>
                <a:latin typeface="Noto Sans CJK SC"/>
              </a:rPr>
              <a:t>04</a:t>
            </a:r>
          </a:p>
        </p:txBody>
      </p:sp>
      <p:sp>
        <p:nvSpPr>
          <p:cNvPr id="37" name="TextBox 36"/>
          <p:cNvSpPr txBox="1"/>
          <p:nvPr/>
        </p:nvSpPr>
        <p:spPr>
          <a:xfrm>
            <a:off x="7178040" y="3959352"/>
            <a:ext cx="146304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4F7FB"/>
                </a:solidFill>
                <a:latin typeface="Noto Sans CJK SC"/>
              </a:rPr>
              <a:t>能验收</a:t>
            </a:r>
          </a:p>
        </p:txBody>
      </p:sp>
      <p:sp>
        <p:nvSpPr>
          <p:cNvPr id="38" name="TextBox 37"/>
          <p:cNvSpPr txBox="1"/>
          <p:nvPr/>
        </p:nvSpPr>
        <p:spPr>
          <a:xfrm>
            <a:off x="7178040" y="4398264"/>
            <a:ext cx="3977639" cy="6583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0" i="0">
                <a:solidFill>
                  <a:srgbClr val="A8B7C9"/>
                </a:solidFill>
                <a:latin typeface="Noto Sans CJK SC"/>
              </a:rPr>
              <a:t>用场景化测试把‘可靠’变成可复现证据</a:t>
            </a:r>
          </a:p>
        </p:txBody>
      </p:sp>
      <p:sp>
        <p:nvSpPr>
          <p:cNvPr id="39" name="Rounded Rectangle 38"/>
          <p:cNvSpPr/>
          <p:nvPr/>
        </p:nvSpPr>
        <p:spPr>
          <a:xfrm>
            <a:off x="713232" y="5943600"/>
            <a:ext cx="1325880"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49808" y="5957316"/>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法规是约束</a:t>
            </a:r>
          </a:p>
        </p:txBody>
      </p:sp>
      <p:cxnSp>
        <p:nvCxnSpPr>
          <p:cNvPr id="41" name="Connector 40"/>
          <p:cNvCxnSpPr/>
          <p:nvPr/>
        </p:nvCxnSpPr>
        <p:spPr>
          <a:xfrm>
            <a:off x="2148840" y="6089904"/>
            <a:ext cx="640080"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42" name="Rounded Rectangle 41"/>
          <p:cNvSpPr/>
          <p:nvPr/>
        </p:nvSpPr>
        <p:spPr>
          <a:xfrm>
            <a:off x="2880360" y="5943600"/>
            <a:ext cx="1325880"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2916936" y="5957316"/>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链路是能力</a:t>
            </a:r>
          </a:p>
        </p:txBody>
      </p:sp>
      <p:cxnSp>
        <p:nvCxnSpPr>
          <p:cNvPr id="44" name="Connector 43"/>
          <p:cNvCxnSpPr/>
          <p:nvPr/>
        </p:nvCxnSpPr>
        <p:spPr>
          <a:xfrm>
            <a:off x="4315968" y="6089904"/>
            <a:ext cx="640080"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45" name="Rounded Rectangle 44"/>
          <p:cNvSpPr/>
          <p:nvPr/>
        </p:nvSpPr>
        <p:spPr>
          <a:xfrm>
            <a:off x="5047488" y="5943600"/>
            <a:ext cx="1325880"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084064" y="5957316"/>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运行是证据</a:t>
            </a:r>
          </a:p>
        </p:txBody>
      </p:sp>
      <p:sp>
        <p:nvSpPr>
          <p:cNvPr id="47" name="TextBox 46"/>
          <p:cNvSpPr txBox="1"/>
          <p:nvPr/>
        </p:nvSpPr>
        <p:spPr>
          <a:xfrm>
            <a:off x="6766560" y="5925312"/>
            <a:ext cx="3474720" cy="32004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课程主线：把三者闭环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系统边界</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无人机不是一架飞行器，而是一套分布式系统</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法规定义已经把遥控台、任务载荷和控制链路纳入系统</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04</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第62条 · T1 · T2</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导入</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4</a:t>
            </a:r>
          </a:p>
        </p:txBody>
      </p:sp>
      <p:sp>
        <p:nvSpPr>
          <p:cNvPr id="23" name="Rounded Rectangle 22"/>
          <p:cNvSpPr/>
          <p:nvPr/>
        </p:nvSpPr>
        <p:spPr>
          <a:xfrm>
            <a:off x="9326880" y="182880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436607" y="193852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35D5E8"/>
                </a:solidFill>
                <a:latin typeface="Noto Sans CJK SC"/>
              </a:rPr>
              <a:t>无人驾驶航空器</a:t>
            </a:r>
          </a:p>
        </p:txBody>
      </p:sp>
      <p:sp>
        <p:nvSpPr>
          <p:cNvPr id="25" name="TextBox 24"/>
          <p:cNvSpPr txBox="1"/>
          <p:nvPr/>
        </p:nvSpPr>
        <p:spPr>
          <a:xfrm>
            <a:off x="9436607" y="228600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飞控｜导航｜载荷</a:t>
            </a:r>
          </a:p>
        </p:txBody>
      </p:sp>
      <p:sp>
        <p:nvSpPr>
          <p:cNvPr id="26" name="Rounded Rectangle 25"/>
          <p:cNvSpPr/>
          <p:nvPr/>
        </p:nvSpPr>
        <p:spPr>
          <a:xfrm>
            <a:off x="914400" y="182880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24128" y="193852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4D7CFF"/>
                </a:solidFill>
                <a:latin typeface="Noto Sans CJK SC"/>
              </a:rPr>
              <a:t>遥控台 / 运行中心</a:t>
            </a:r>
          </a:p>
        </p:txBody>
      </p:sp>
      <p:sp>
        <p:nvSpPr>
          <p:cNvPr id="28" name="TextBox 27"/>
          <p:cNvSpPr txBox="1"/>
          <p:nvPr/>
        </p:nvSpPr>
        <p:spPr>
          <a:xfrm>
            <a:off x="1024128" y="228600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人机界面｜任务计划</a:t>
            </a:r>
          </a:p>
        </p:txBody>
      </p:sp>
      <p:sp>
        <p:nvSpPr>
          <p:cNvPr id="29" name="Rounded Rectangle 28"/>
          <p:cNvSpPr/>
          <p:nvPr/>
        </p:nvSpPr>
        <p:spPr>
          <a:xfrm>
            <a:off x="3749039" y="169164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858768" y="180136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FB455"/>
                </a:solidFill>
                <a:latin typeface="Noto Sans CJK SC"/>
              </a:rPr>
              <a:t>C2 / CNPC</a:t>
            </a:r>
          </a:p>
        </p:txBody>
      </p:sp>
      <p:sp>
        <p:nvSpPr>
          <p:cNvPr id="31" name="TextBox 30"/>
          <p:cNvSpPr txBox="1"/>
          <p:nvPr/>
        </p:nvSpPr>
        <p:spPr>
          <a:xfrm>
            <a:off x="3858768" y="214884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指令↓  遥测↑</a:t>
            </a:r>
          </a:p>
        </p:txBody>
      </p:sp>
      <p:sp>
        <p:nvSpPr>
          <p:cNvPr id="32" name="Rounded Rectangle 31"/>
          <p:cNvSpPr/>
          <p:nvPr/>
        </p:nvSpPr>
        <p:spPr>
          <a:xfrm>
            <a:off x="3749039" y="288036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858768" y="299008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B391FF"/>
                </a:solidFill>
                <a:latin typeface="Noto Sans CJK SC"/>
              </a:rPr>
              <a:t>任务载荷链路</a:t>
            </a:r>
          </a:p>
        </p:txBody>
      </p:sp>
      <p:sp>
        <p:nvSpPr>
          <p:cNvPr id="34" name="TextBox 33"/>
          <p:cNvSpPr txBox="1"/>
          <p:nvPr/>
        </p:nvSpPr>
        <p:spPr>
          <a:xfrm>
            <a:off x="3858768" y="333756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视频｜点云｜文件</a:t>
            </a:r>
          </a:p>
        </p:txBody>
      </p:sp>
      <p:sp>
        <p:nvSpPr>
          <p:cNvPr id="35" name="Rounded Rectangle 34"/>
          <p:cNvSpPr/>
          <p:nvPr/>
        </p:nvSpPr>
        <p:spPr>
          <a:xfrm>
            <a:off x="3749039" y="406908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858768" y="417880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4ADE80"/>
                </a:solidFill>
                <a:latin typeface="Noto Sans CJK SC"/>
              </a:rPr>
              <a:t>运行识别</a:t>
            </a:r>
          </a:p>
        </p:txBody>
      </p:sp>
      <p:sp>
        <p:nvSpPr>
          <p:cNvPr id="37" name="TextBox 36"/>
          <p:cNvSpPr txBox="1"/>
          <p:nvPr/>
        </p:nvSpPr>
        <p:spPr>
          <a:xfrm>
            <a:off x="3858768" y="452628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广播式 + 网络式</a:t>
            </a:r>
          </a:p>
        </p:txBody>
      </p:sp>
      <p:sp>
        <p:nvSpPr>
          <p:cNvPr id="38" name="Rounded Rectangle 37"/>
          <p:cNvSpPr/>
          <p:nvPr/>
        </p:nvSpPr>
        <p:spPr>
          <a:xfrm>
            <a:off x="8366760" y="4069080"/>
            <a:ext cx="2331720" cy="85953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76488" y="4178808"/>
            <a:ext cx="2103120"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4ADE80"/>
                </a:solidFill>
                <a:latin typeface="Noto Sans CJK SC"/>
              </a:rPr>
              <a:t>UOM / 监管 / 云</a:t>
            </a:r>
          </a:p>
        </p:txBody>
      </p:sp>
      <p:sp>
        <p:nvSpPr>
          <p:cNvPr id="40" name="TextBox 39"/>
          <p:cNvSpPr txBox="1"/>
          <p:nvPr/>
        </p:nvSpPr>
        <p:spPr>
          <a:xfrm>
            <a:off x="8476488" y="4526280"/>
            <a:ext cx="21031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识别｜申请｜监视</a:t>
            </a:r>
          </a:p>
        </p:txBody>
      </p:sp>
      <p:cxnSp>
        <p:nvCxnSpPr>
          <p:cNvPr id="41" name="Connector 40"/>
          <p:cNvCxnSpPr/>
          <p:nvPr/>
        </p:nvCxnSpPr>
        <p:spPr>
          <a:xfrm>
            <a:off x="3255264" y="2267712"/>
            <a:ext cx="475488" cy="0"/>
          </a:xfrm>
          <a:prstGeom prst="line">
            <a:avLst/>
          </a:prstGeom>
          <a:ln w="25400">
            <a:solidFill>
              <a:srgbClr val="FFB455"/>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6080760" y="2267712"/>
            <a:ext cx="3209544" cy="0"/>
          </a:xfrm>
          <a:prstGeom prst="line">
            <a:avLst/>
          </a:prstGeom>
          <a:ln w="25400">
            <a:solidFill>
              <a:srgbClr val="FFB455"/>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a:off x="3255264" y="3310128"/>
            <a:ext cx="475488" cy="0"/>
          </a:xfrm>
          <a:prstGeom prst="line">
            <a:avLst/>
          </a:prstGeom>
          <a:ln w="25400">
            <a:solidFill>
              <a:srgbClr val="B391FF"/>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V="1">
            <a:off x="6080760" y="2688336"/>
            <a:ext cx="3520440" cy="621792"/>
          </a:xfrm>
          <a:prstGeom prst="line">
            <a:avLst/>
          </a:prstGeom>
          <a:ln w="25400">
            <a:solidFill>
              <a:srgbClr val="B391FF"/>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a:off x="6080760" y="4498848"/>
            <a:ext cx="2258567" cy="0"/>
          </a:xfrm>
          <a:prstGeom prst="line">
            <a:avLst/>
          </a:prstGeom>
          <a:ln w="25400">
            <a:solidFill>
              <a:srgbClr val="4ADE80"/>
            </a:solidFill>
          </a:ln>
        </p:spPr>
        <p:style>
          <a:lnRef idx="2">
            <a:schemeClr val="accent1"/>
          </a:lnRef>
          <a:fillRef idx="0">
            <a:schemeClr val="accent1"/>
          </a:fillRef>
          <a:effectRef idx="1">
            <a:schemeClr val="accent1"/>
          </a:effectRef>
          <a:fontRef idx="minor">
            <a:schemeClr val="tx1"/>
          </a:fontRef>
        </p:style>
      </p:cxnSp>
      <p:sp>
        <p:nvSpPr>
          <p:cNvPr id="46" name="Rounded Rectangle 45"/>
          <p:cNvSpPr/>
          <p:nvPr/>
        </p:nvSpPr>
        <p:spPr>
          <a:xfrm>
            <a:off x="841248" y="5358384"/>
            <a:ext cx="10497312" cy="56692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1024128" y="5513832"/>
            <a:ext cx="10058400"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关键判断：物理上‘一张网’，逻辑上仍必须分业务、分优先级、分密钥、分失效策略。</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法规框架</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五层规则，决定同一个任务的不同问题</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不要用一份“飞行许可”覆盖所有合规义务</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05</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来源：R1–R10</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5</a:t>
            </a:r>
          </a:p>
        </p:txBody>
      </p:sp>
      <p:sp>
        <p:nvSpPr>
          <p:cNvPr id="23" name="Rounded Rectangle 22"/>
          <p:cNvSpPr/>
          <p:nvPr/>
        </p:nvSpPr>
        <p:spPr>
          <a:xfrm>
            <a:off x="777240" y="1664208"/>
            <a:ext cx="1051560" cy="621792"/>
          </a:xfrm>
          <a:prstGeom prst="roundRect">
            <a:avLst>
              <a:gd name="adj" fmla="val 12000"/>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77240" y="1819656"/>
            <a:ext cx="10515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0A1220"/>
                </a:solidFill>
                <a:latin typeface="Noto Sans CJK SC"/>
              </a:rPr>
              <a:t>法律</a:t>
            </a:r>
          </a:p>
        </p:txBody>
      </p:sp>
      <p:sp>
        <p:nvSpPr>
          <p:cNvPr id="25" name="Rounded Rectangle 24"/>
          <p:cNvSpPr/>
          <p:nvPr/>
        </p:nvSpPr>
        <p:spPr>
          <a:xfrm>
            <a:off x="1965960" y="1664208"/>
            <a:ext cx="5760720" cy="6217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148840" y="1792224"/>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《民用航空法》｜数据、测绘、保密等法律</a:t>
            </a:r>
          </a:p>
        </p:txBody>
      </p:sp>
      <p:sp>
        <p:nvSpPr>
          <p:cNvPr id="27" name="Rounded Rectangle 26"/>
          <p:cNvSpPr/>
          <p:nvPr/>
        </p:nvSpPr>
        <p:spPr>
          <a:xfrm>
            <a:off x="7882127" y="1664208"/>
            <a:ext cx="3291840" cy="62179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065008" y="1792224"/>
            <a:ext cx="292608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0" i="0">
                <a:solidFill>
                  <a:srgbClr val="A8B7C9"/>
                </a:solidFill>
                <a:latin typeface="Noto Sans CJK SC"/>
              </a:rPr>
              <a:t>主体责任 / 权利义务</a:t>
            </a:r>
          </a:p>
        </p:txBody>
      </p:sp>
      <p:sp>
        <p:nvSpPr>
          <p:cNvPr id="29" name="Rounded Rectangle 28"/>
          <p:cNvSpPr/>
          <p:nvPr/>
        </p:nvSpPr>
        <p:spPr>
          <a:xfrm>
            <a:off x="777240" y="2542032"/>
            <a:ext cx="1051560" cy="62179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77240" y="2697480"/>
            <a:ext cx="10515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0A1220"/>
                </a:solidFill>
                <a:latin typeface="Noto Sans CJK SC"/>
              </a:rPr>
              <a:t>行政法规</a:t>
            </a:r>
          </a:p>
        </p:txBody>
      </p:sp>
      <p:sp>
        <p:nvSpPr>
          <p:cNvPr id="31" name="Rounded Rectangle 30"/>
          <p:cNvSpPr/>
          <p:nvPr/>
        </p:nvSpPr>
        <p:spPr>
          <a:xfrm>
            <a:off x="1965960" y="2542032"/>
            <a:ext cx="5760720" cy="6217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2148840" y="2670048"/>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第761号《暂行条例》</a:t>
            </a:r>
          </a:p>
        </p:txBody>
      </p:sp>
      <p:sp>
        <p:nvSpPr>
          <p:cNvPr id="33" name="Rounded Rectangle 32"/>
          <p:cNvSpPr/>
          <p:nvPr/>
        </p:nvSpPr>
        <p:spPr>
          <a:xfrm>
            <a:off x="7882127" y="2542032"/>
            <a:ext cx="3291840" cy="62179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065008" y="2670048"/>
            <a:ext cx="292608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0" i="0">
                <a:solidFill>
                  <a:srgbClr val="A8B7C9"/>
                </a:solidFill>
                <a:latin typeface="Noto Sans CJK SC"/>
              </a:rPr>
              <a:t>分类、空域、申请、责任</a:t>
            </a:r>
          </a:p>
        </p:txBody>
      </p:sp>
      <p:sp>
        <p:nvSpPr>
          <p:cNvPr id="35" name="Rounded Rectangle 34"/>
          <p:cNvSpPr/>
          <p:nvPr/>
        </p:nvSpPr>
        <p:spPr>
          <a:xfrm>
            <a:off x="777240" y="3419856"/>
            <a:ext cx="1051560" cy="621792"/>
          </a:xfrm>
          <a:prstGeom prst="roundRect">
            <a:avLst>
              <a:gd name="adj" fmla="val 12000"/>
            </a:avLst>
          </a:prstGeom>
          <a:solidFill>
            <a:srgbClr val="FDE047"/>
          </a:solidFill>
          <a:ln w="8890">
            <a:solidFill>
              <a:srgbClr val="FDE0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77240" y="3575304"/>
            <a:ext cx="10515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0A1220"/>
                </a:solidFill>
                <a:latin typeface="Noto Sans CJK SC"/>
              </a:rPr>
              <a:t>部门规章</a:t>
            </a:r>
          </a:p>
        </p:txBody>
      </p:sp>
      <p:sp>
        <p:nvSpPr>
          <p:cNvPr id="37" name="Rounded Rectangle 36"/>
          <p:cNvSpPr/>
          <p:nvPr/>
        </p:nvSpPr>
        <p:spPr>
          <a:xfrm>
            <a:off x="1965960" y="3419856"/>
            <a:ext cx="5760720" cy="6217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2148840" y="3547872"/>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CCAR-92｜无线电管理暂行办法</a:t>
            </a:r>
          </a:p>
        </p:txBody>
      </p:sp>
      <p:sp>
        <p:nvSpPr>
          <p:cNvPr id="39" name="Rounded Rectangle 38"/>
          <p:cNvSpPr/>
          <p:nvPr/>
        </p:nvSpPr>
        <p:spPr>
          <a:xfrm>
            <a:off x="7882127" y="3419856"/>
            <a:ext cx="3291840" cy="62179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065008" y="3547872"/>
            <a:ext cx="292608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0" i="0">
                <a:solidFill>
                  <a:srgbClr val="A8B7C9"/>
                </a:solidFill>
                <a:latin typeface="Noto Sans CJK SC"/>
              </a:rPr>
              <a:t>运行许可 / 频率与电台</a:t>
            </a:r>
          </a:p>
        </p:txBody>
      </p:sp>
      <p:sp>
        <p:nvSpPr>
          <p:cNvPr id="41" name="Rounded Rectangle 40"/>
          <p:cNvSpPr/>
          <p:nvPr/>
        </p:nvSpPr>
        <p:spPr>
          <a:xfrm>
            <a:off x="777240" y="4297680"/>
            <a:ext cx="1051560" cy="621792"/>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77240" y="4453128"/>
            <a:ext cx="10515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0A1220"/>
                </a:solidFill>
                <a:latin typeface="Noto Sans CJK SC"/>
              </a:rPr>
              <a:t>强制标准</a:t>
            </a:r>
          </a:p>
        </p:txBody>
      </p:sp>
      <p:sp>
        <p:nvSpPr>
          <p:cNvPr id="43" name="Rounded Rectangle 42"/>
          <p:cNvSpPr/>
          <p:nvPr/>
        </p:nvSpPr>
        <p:spPr>
          <a:xfrm>
            <a:off x="1965960" y="4297680"/>
            <a:ext cx="5760720" cy="6217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2148840" y="4425696"/>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GB 42590 / 46750 / 46761</a:t>
            </a:r>
          </a:p>
        </p:txBody>
      </p:sp>
      <p:sp>
        <p:nvSpPr>
          <p:cNvPr id="45" name="Rounded Rectangle 44"/>
          <p:cNvSpPr/>
          <p:nvPr/>
        </p:nvSpPr>
        <p:spPr>
          <a:xfrm>
            <a:off x="7882127" y="4297680"/>
            <a:ext cx="3291840" cy="62179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065008" y="4425696"/>
            <a:ext cx="292608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0" i="0">
                <a:solidFill>
                  <a:srgbClr val="A8B7C9"/>
                </a:solidFill>
                <a:latin typeface="Noto Sans CJK SC"/>
              </a:rPr>
              <a:t>安全、识别、登记激活</a:t>
            </a:r>
          </a:p>
        </p:txBody>
      </p:sp>
      <p:sp>
        <p:nvSpPr>
          <p:cNvPr id="47" name="Rounded Rectangle 46"/>
          <p:cNvSpPr/>
          <p:nvPr/>
        </p:nvSpPr>
        <p:spPr>
          <a:xfrm>
            <a:off x="777240" y="5175504"/>
            <a:ext cx="1051560" cy="621792"/>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777240" y="5330952"/>
            <a:ext cx="10515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0A1220"/>
                </a:solidFill>
                <a:latin typeface="Noto Sans CJK SC"/>
              </a:rPr>
              <a:t>动态约束</a:t>
            </a:r>
          </a:p>
        </p:txBody>
      </p:sp>
      <p:sp>
        <p:nvSpPr>
          <p:cNvPr id="49" name="Rounded Rectangle 48"/>
          <p:cNvSpPr/>
          <p:nvPr/>
        </p:nvSpPr>
        <p:spPr>
          <a:xfrm>
            <a:off x="1965960" y="5175504"/>
            <a:ext cx="5760720" cy="6217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2148840" y="5303520"/>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UOM、地方公告、任务批复、运营规范</a:t>
            </a:r>
          </a:p>
        </p:txBody>
      </p:sp>
      <p:sp>
        <p:nvSpPr>
          <p:cNvPr id="51" name="Rounded Rectangle 50"/>
          <p:cNvSpPr/>
          <p:nvPr/>
        </p:nvSpPr>
        <p:spPr>
          <a:xfrm>
            <a:off x="7882127" y="5175504"/>
            <a:ext cx="3291840" cy="62179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8065008" y="5303520"/>
            <a:ext cx="292608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0" i="0">
                <a:solidFill>
                  <a:srgbClr val="A8B7C9"/>
                </a:solidFill>
                <a:latin typeface="Noto Sans CJK SC"/>
              </a:rPr>
              <a:t>时间地点与具体限制</a:t>
            </a:r>
          </a:p>
        </p:txBody>
      </p:sp>
      <p:sp>
        <p:nvSpPr>
          <p:cNvPr id="53" name="TextBox 52"/>
          <p:cNvSpPr txBox="1"/>
          <p:nvPr/>
        </p:nvSpPr>
        <p:spPr>
          <a:xfrm>
            <a:off x="804672" y="6153912"/>
            <a:ext cx="109728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课堂原则</a:t>
            </a:r>
          </a:p>
        </p:txBody>
      </p:sp>
      <p:sp>
        <p:nvSpPr>
          <p:cNvPr id="54" name="TextBox 53"/>
          <p:cNvSpPr txBox="1"/>
          <p:nvPr/>
        </p:nvSpPr>
        <p:spPr>
          <a:xfrm>
            <a:off x="1874519" y="6089904"/>
            <a:ext cx="9235440" cy="32004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先判断适用法域与任务性质，再判断机型、运行类别、空域、链路、人员和数据。</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制度更新</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2024 建框架，2026 把“可识别、可追溯”推向强制</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版本校准截至 2026-08-15；生效日不等于所有存量设备同日切换</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06</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来源：R1 · R2 · R3 · R4 · R6–R10</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6</a:t>
            </a:r>
          </a:p>
        </p:txBody>
      </p:sp>
      <p:cxnSp>
        <p:nvCxnSpPr>
          <p:cNvPr id="23" name="Connector 22"/>
          <p:cNvCxnSpPr/>
          <p:nvPr/>
        </p:nvCxnSpPr>
        <p:spPr>
          <a:xfrm>
            <a:off x="960120" y="3328416"/>
            <a:ext cx="10104120" cy="0"/>
          </a:xfrm>
          <a:prstGeom prst="line">
            <a:avLst/>
          </a:prstGeom>
          <a:ln w="50800">
            <a:solidFill>
              <a:srgbClr val="263A54"/>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1097280" y="3072384"/>
            <a:ext cx="512064" cy="512064"/>
          </a:xfrm>
          <a:prstGeom prst="ellipse">
            <a:avLst/>
          </a:prstGeom>
          <a:solidFill>
            <a:srgbClr val="FFB455"/>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77240" y="1828800"/>
            <a:ext cx="1417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B455"/>
                </a:solidFill>
                <a:latin typeface="Noto Sans CJK SC"/>
              </a:rPr>
              <a:t>2024.01.01</a:t>
            </a:r>
          </a:p>
        </p:txBody>
      </p:sp>
      <p:sp>
        <p:nvSpPr>
          <p:cNvPr id="26" name="TextBox 25"/>
          <p:cNvSpPr txBox="1"/>
          <p:nvPr/>
        </p:nvSpPr>
        <p:spPr>
          <a:xfrm>
            <a:off x="530352" y="2258568"/>
            <a:ext cx="1920240" cy="49377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条例 / CCAR-92 / 无线电办法</a:t>
            </a:r>
          </a:p>
        </p:txBody>
      </p:sp>
      <p:sp>
        <p:nvSpPr>
          <p:cNvPr id="27" name="TextBox 26"/>
          <p:cNvSpPr txBox="1"/>
          <p:nvPr/>
        </p:nvSpPr>
        <p:spPr>
          <a:xfrm>
            <a:off x="530352" y="3822191"/>
            <a:ext cx="1920240"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制度主框架</a:t>
            </a:r>
          </a:p>
        </p:txBody>
      </p:sp>
      <p:sp>
        <p:nvSpPr>
          <p:cNvPr id="28" name="Oval 27"/>
          <p:cNvSpPr/>
          <p:nvPr/>
        </p:nvSpPr>
        <p:spPr>
          <a:xfrm>
            <a:off x="3794760" y="3072384"/>
            <a:ext cx="512064" cy="512064"/>
          </a:xfrm>
          <a:prstGeom prst="ellipse">
            <a:avLst/>
          </a:prstGeom>
          <a:solidFill>
            <a:srgbClr val="35D5E8"/>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474720" y="1828800"/>
            <a:ext cx="1417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35D5E8"/>
                </a:solidFill>
                <a:latin typeface="Noto Sans CJK SC"/>
              </a:rPr>
              <a:t>2024.06.01</a:t>
            </a:r>
          </a:p>
        </p:txBody>
      </p:sp>
      <p:sp>
        <p:nvSpPr>
          <p:cNvPr id="30" name="TextBox 29"/>
          <p:cNvSpPr txBox="1"/>
          <p:nvPr/>
        </p:nvSpPr>
        <p:spPr>
          <a:xfrm>
            <a:off x="3227832" y="2258568"/>
            <a:ext cx="1920240" cy="49377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GB 42590</a:t>
            </a:r>
          </a:p>
        </p:txBody>
      </p:sp>
      <p:sp>
        <p:nvSpPr>
          <p:cNvPr id="31" name="TextBox 30"/>
          <p:cNvSpPr txBox="1"/>
          <p:nvPr/>
        </p:nvSpPr>
        <p:spPr>
          <a:xfrm>
            <a:off x="3227832" y="3822191"/>
            <a:ext cx="1920240"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产品安全底线</a:t>
            </a:r>
          </a:p>
        </p:txBody>
      </p:sp>
      <p:sp>
        <p:nvSpPr>
          <p:cNvPr id="32" name="Oval 31"/>
          <p:cNvSpPr/>
          <p:nvPr/>
        </p:nvSpPr>
        <p:spPr>
          <a:xfrm>
            <a:off x="6446520" y="3072384"/>
            <a:ext cx="512064" cy="512064"/>
          </a:xfrm>
          <a:prstGeom prst="ellipse">
            <a:avLst/>
          </a:prstGeom>
          <a:solidFill>
            <a:srgbClr val="4ADE80"/>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126480" y="1828800"/>
            <a:ext cx="1417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4ADE80"/>
                </a:solidFill>
                <a:latin typeface="Noto Sans CJK SC"/>
              </a:rPr>
              <a:t>2026.05.01</a:t>
            </a:r>
          </a:p>
        </p:txBody>
      </p:sp>
      <p:sp>
        <p:nvSpPr>
          <p:cNvPr id="34" name="TextBox 33"/>
          <p:cNvSpPr txBox="1"/>
          <p:nvPr/>
        </p:nvSpPr>
        <p:spPr>
          <a:xfrm>
            <a:off x="5879592" y="2258568"/>
            <a:ext cx="1920240" cy="49377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GB 46750 / 46761</a:t>
            </a:r>
          </a:p>
        </p:txBody>
      </p:sp>
      <p:sp>
        <p:nvSpPr>
          <p:cNvPr id="35" name="TextBox 34"/>
          <p:cNvSpPr txBox="1"/>
          <p:nvPr/>
        </p:nvSpPr>
        <p:spPr>
          <a:xfrm>
            <a:off x="5879592" y="3822191"/>
            <a:ext cx="1920240"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识别 + 登记激活</a:t>
            </a:r>
          </a:p>
        </p:txBody>
      </p:sp>
      <p:sp>
        <p:nvSpPr>
          <p:cNvPr id="36" name="Oval 35"/>
          <p:cNvSpPr/>
          <p:nvPr/>
        </p:nvSpPr>
        <p:spPr>
          <a:xfrm>
            <a:off x="9281160" y="3072384"/>
            <a:ext cx="512064" cy="512064"/>
          </a:xfrm>
          <a:prstGeom prst="ellipse">
            <a:avLst/>
          </a:prstGeom>
          <a:solidFill>
            <a:srgbClr val="FF6B6B"/>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961120" y="1828800"/>
            <a:ext cx="1417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6B6B"/>
                </a:solidFill>
                <a:latin typeface="Noto Sans CJK SC"/>
              </a:rPr>
              <a:t>2026.07.01</a:t>
            </a:r>
          </a:p>
        </p:txBody>
      </p:sp>
      <p:sp>
        <p:nvSpPr>
          <p:cNvPr id="38" name="TextBox 37"/>
          <p:cNvSpPr txBox="1"/>
          <p:nvPr/>
        </p:nvSpPr>
        <p:spPr>
          <a:xfrm>
            <a:off x="8714232" y="2258568"/>
            <a:ext cx="1920240" cy="49377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新修订《民用航空法》</a:t>
            </a:r>
          </a:p>
        </p:txBody>
      </p:sp>
      <p:sp>
        <p:nvSpPr>
          <p:cNvPr id="39" name="TextBox 38"/>
          <p:cNvSpPr txBox="1"/>
          <p:nvPr/>
        </p:nvSpPr>
        <p:spPr>
          <a:xfrm>
            <a:off x="8714232" y="3822191"/>
            <a:ext cx="1920240"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上位法更新</a:t>
            </a:r>
          </a:p>
        </p:txBody>
      </p:sp>
      <p:sp>
        <p:nvSpPr>
          <p:cNvPr id="40" name="Rounded Rectangle 39"/>
          <p:cNvSpPr/>
          <p:nvPr/>
        </p:nvSpPr>
        <p:spPr>
          <a:xfrm>
            <a:off x="822960" y="4727448"/>
            <a:ext cx="10561320" cy="130759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051560" y="4892040"/>
            <a:ext cx="16916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4ADE80"/>
                </a:solidFill>
                <a:latin typeface="Noto Sans CJK SC"/>
              </a:rPr>
              <a:t>2026.08 当前窗口</a:t>
            </a:r>
          </a:p>
        </p:txBody>
      </p:sp>
      <p:sp>
        <p:nvSpPr>
          <p:cNvPr id="42" name="TextBox 41"/>
          <p:cNvSpPr txBox="1"/>
          <p:nvPr/>
        </p:nvSpPr>
        <p:spPr>
          <a:xfrm>
            <a:off x="2743200" y="4855464"/>
            <a:ext cx="8275320" cy="36576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1" i="0">
                <a:solidFill>
                  <a:srgbClr val="F4F7FB"/>
                </a:solidFill>
                <a:latin typeface="Noto Sans CJK SC"/>
              </a:rPr>
              <a:t>GB 46750：无识别发送功能 → 不应运行｜已有部分能力存量 → 关注 2026.11.01｜加装模块 → 自实施起 36 个月过渡</a:t>
            </a:r>
          </a:p>
        </p:txBody>
      </p:sp>
      <p:sp>
        <p:nvSpPr>
          <p:cNvPr id="43" name="TextBox 42"/>
          <p:cNvSpPr txBox="1"/>
          <p:nvPr/>
        </p:nvSpPr>
        <p:spPr>
          <a:xfrm>
            <a:off x="2743200" y="5376672"/>
            <a:ext cx="827532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1" i="0">
                <a:solidFill>
                  <a:srgbClr val="FFB455"/>
                </a:solidFill>
                <a:latin typeface="Noto Sans CJK SC"/>
              </a:rPr>
              <a:t>GB 46761：新生产机 → 2026.05.01 起执行｜已售在用存量机 → 12 个月过渡，2027.05.01 起执行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分类</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先分机型：重量只是起点，能力条件同样关键</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条例中的五类无人驾驶航空器</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07</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第62条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7</a:t>
            </a:r>
          </a:p>
        </p:txBody>
      </p:sp>
      <p:sp>
        <p:nvSpPr>
          <p:cNvPr id="23" name="Table_r0c0"/>
          <p:cNvSpPr/>
          <p:nvPr/>
        </p:nvSpPr>
        <p:spPr>
          <a:xfrm>
            <a:off x="621792" y="1700784"/>
            <a:ext cx="914400" cy="640080"/>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85800" y="1728216"/>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35D5E8"/>
                </a:solidFill>
                <a:latin typeface="Noto Sans CJK SC"/>
              </a:rPr>
              <a:t>类别</a:t>
            </a:r>
          </a:p>
        </p:txBody>
      </p:sp>
      <p:sp>
        <p:nvSpPr>
          <p:cNvPr id="25" name="Table_r0c1"/>
          <p:cNvSpPr/>
          <p:nvPr/>
        </p:nvSpPr>
        <p:spPr>
          <a:xfrm>
            <a:off x="1536192" y="1700784"/>
            <a:ext cx="2148840" cy="640080"/>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600200" y="1728216"/>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35D5E8"/>
                </a:solidFill>
                <a:latin typeface="Noto Sans CJK SC"/>
              </a:rPr>
              <a:t>重量阈值</a:t>
            </a:r>
          </a:p>
        </p:txBody>
      </p:sp>
      <p:sp>
        <p:nvSpPr>
          <p:cNvPr id="27" name="Table_r0c2"/>
          <p:cNvSpPr/>
          <p:nvPr/>
        </p:nvSpPr>
        <p:spPr>
          <a:xfrm>
            <a:off x="3685032" y="1700784"/>
            <a:ext cx="3017520" cy="640080"/>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749040" y="1728216"/>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35D5E8"/>
                </a:solidFill>
                <a:latin typeface="Noto Sans CJK SC"/>
              </a:rPr>
              <a:t>速度/高度关键条件</a:t>
            </a:r>
          </a:p>
        </p:txBody>
      </p:sp>
      <p:sp>
        <p:nvSpPr>
          <p:cNvPr id="29" name="Table_r0c3"/>
          <p:cNvSpPr/>
          <p:nvPr/>
        </p:nvSpPr>
        <p:spPr>
          <a:xfrm>
            <a:off x="6702552" y="1700784"/>
            <a:ext cx="4800600" cy="640080"/>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766560" y="1728216"/>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35D5E8"/>
                </a:solidFill>
                <a:latin typeface="Noto Sans CJK SC"/>
              </a:rPr>
              <a:t>能力条件</a:t>
            </a:r>
          </a:p>
        </p:txBody>
      </p:sp>
      <p:sp>
        <p:nvSpPr>
          <p:cNvPr id="31" name="Table_r1c0"/>
          <p:cNvSpPr/>
          <p:nvPr/>
        </p:nvSpPr>
        <p:spPr>
          <a:xfrm>
            <a:off x="621792" y="2340864"/>
            <a:ext cx="9144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5800" y="2368296"/>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1" i="0">
                <a:solidFill>
                  <a:srgbClr val="F4F7FB"/>
                </a:solidFill>
                <a:latin typeface="Noto Sans CJK SC"/>
              </a:rPr>
              <a:t>微型</a:t>
            </a:r>
          </a:p>
        </p:txBody>
      </p:sp>
      <p:sp>
        <p:nvSpPr>
          <p:cNvPr id="33" name="Table_r1c1"/>
          <p:cNvSpPr/>
          <p:nvPr/>
        </p:nvSpPr>
        <p:spPr>
          <a:xfrm>
            <a:off x="1536192" y="2340864"/>
            <a:ext cx="214884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600200" y="2368296"/>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空机 &lt; 0.25 kg</a:t>
            </a:r>
          </a:p>
        </p:txBody>
      </p:sp>
      <p:sp>
        <p:nvSpPr>
          <p:cNvPr id="35" name="Table_r1c2"/>
          <p:cNvSpPr/>
          <p:nvPr/>
        </p:nvSpPr>
        <p:spPr>
          <a:xfrm>
            <a:off x="3685032" y="2340864"/>
            <a:ext cx="301752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749040" y="2368296"/>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真高≤50 m；≤40 km/h</a:t>
            </a:r>
          </a:p>
        </p:txBody>
      </p:sp>
      <p:sp>
        <p:nvSpPr>
          <p:cNvPr id="37" name="Table_r1c3"/>
          <p:cNvSpPr/>
          <p:nvPr/>
        </p:nvSpPr>
        <p:spPr>
          <a:xfrm>
            <a:off x="6702552" y="2340864"/>
            <a:ext cx="48006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766560" y="2368296"/>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微功率；全程可介入</a:t>
            </a:r>
          </a:p>
        </p:txBody>
      </p:sp>
      <p:sp>
        <p:nvSpPr>
          <p:cNvPr id="39" name="Table_r2c0"/>
          <p:cNvSpPr/>
          <p:nvPr/>
        </p:nvSpPr>
        <p:spPr>
          <a:xfrm>
            <a:off x="621792" y="2980944"/>
            <a:ext cx="91440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85800" y="3008375"/>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1" i="0">
                <a:solidFill>
                  <a:srgbClr val="F4F7FB"/>
                </a:solidFill>
                <a:latin typeface="Noto Sans CJK SC"/>
              </a:rPr>
              <a:t>轻型</a:t>
            </a:r>
          </a:p>
        </p:txBody>
      </p:sp>
      <p:sp>
        <p:nvSpPr>
          <p:cNvPr id="41" name="Table_r2c1"/>
          <p:cNvSpPr/>
          <p:nvPr/>
        </p:nvSpPr>
        <p:spPr>
          <a:xfrm>
            <a:off x="1536192" y="2980944"/>
            <a:ext cx="214884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1600200" y="3008375"/>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空机≤4 kg 且 MTOW≤7 kg</a:t>
            </a:r>
          </a:p>
        </p:txBody>
      </p:sp>
      <p:sp>
        <p:nvSpPr>
          <p:cNvPr id="43" name="Table_r2c2"/>
          <p:cNvSpPr/>
          <p:nvPr/>
        </p:nvSpPr>
        <p:spPr>
          <a:xfrm>
            <a:off x="3685032" y="2980944"/>
            <a:ext cx="301752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3749040" y="3008375"/>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≤100 km/h</a:t>
            </a:r>
          </a:p>
        </p:txBody>
      </p:sp>
      <p:sp>
        <p:nvSpPr>
          <p:cNvPr id="45" name="Table_r2c3"/>
          <p:cNvSpPr/>
          <p:nvPr/>
        </p:nvSpPr>
        <p:spPr>
          <a:xfrm>
            <a:off x="6702552" y="2980944"/>
            <a:ext cx="480060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766560" y="3008375"/>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空域保持 + 可靠被监视 + 可介入</a:t>
            </a:r>
          </a:p>
        </p:txBody>
      </p:sp>
      <p:sp>
        <p:nvSpPr>
          <p:cNvPr id="47" name="Table_r3c0"/>
          <p:cNvSpPr/>
          <p:nvPr/>
        </p:nvSpPr>
        <p:spPr>
          <a:xfrm>
            <a:off x="621792" y="3621024"/>
            <a:ext cx="9144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85800" y="3648456"/>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1" i="0">
                <a:solidFill>
                  <a:srgbClr val="F4F7FB"/>
                </a:solidFill>
                <a:latin typeface="Noto Sans CJK SC"/>
              </a:rPr>
              <a:t>小型</a:t>
            </a:r>
          </a:p>
        </p:txBody>
      </p:sp>
      <p:sp>
        <p:nvSpPr>
          <p:cNvPr id="49" name="Table_r3c1"/>
          <p:cNvSpPr/>
          <p:nvPr/>
        </p:nvSpPr>
        <p:spPr>
          <a:xfrm>
            <a:off x="1536192" y="3621024"/>
            <a:ext cx="214884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1600200" y="3648456"/>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空机≤15 kg 且 MTOW≤25 kg</a:t>
            </a:r>
          </a:p>
        </p:txBody>
      </p:sp>
      <p:sp>
        <p:nvSpPr>
          <p:cNvPr id="51" name="Table_r3c2"/>
          <p:cNvSpPr/>
          <p:nvPr/>
        </p:nvSpPr>
        <p:spPr>
          <a:xfrm>
            <a:off x="3685032" y="3621024"/>
            <a:ext cx="301752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3749040" y="3648456"/>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a:t>
            </a:r>
          </a:p>
        </p:txBody>
      </p:sp>
      <p:sp>
        <p:nvSpPr>
          <p:cNvPr id="53" name="Table_r3c3"/>
          <p:cNvSpPr/>
          <p:nvPr/>
        </p:nvSpPr>
        <p:spPr>
          <a:xfrm>
            <a:off x="6702552" y="3621024"/>
            <a:ext cx="48006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6766560" y="3648456"/>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空域保持 + 可靠被监视 + 可介入</a:t>
            </a:r>
          </a:p>
        </p:txBody>
      </p:sp>
      <p:sp>
        <p:nvSpPr>
          <p:cNvPr id="55" name="Table_r4c0"/>
          <p:cNvSpPr/>
          <p:nvPr/>
        </p:nvSpPr>
        <p:spPr>
          <a:xfrm>
            <a:off x="621792" y="4261104"/>
            <a:ext cx="91440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685800" y="4288536"/>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1" i="0">
                <a:solidFill>
                  <a:srgbClr val="F4F7FB"/>
                </a:solidFill>
                <a:latin typeface="Noto Sans CJK SC"/>
              </a:rPr>
              <a:t>中型</a:t>
            </a:r>
          </a:p>
        </p:txBody>
      </p:sp>
      <p:sp>
        <p:nvSpPr>
          <p:cNvPr id="57" name="Table_r4c1"/>
          <p:cNvSpPr/>
          <p:nvPr/>
        </p:nvSpPr>
        <p:spPr>
          <a:xfrm>
            <a:off x="1536192" y="4261104"/>
            <a:ext cx="214884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1600200" y="4288536"/>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MTOW≤150 kg（排除前三类）</a:t>
            </a:r>
          </a:p>
        </p:txBody>
      </p:sp>
      <p:sp>
        <p:nvSpPr>
          <p:cNvPr id="59" name="Table_r4c2"/>
          <p:cNvSpPr/>
          <p:nvPr/>
        </p:nvSpPr>
        <p:spPr>
          <a:xfrm>
            <a:off x="3685032" y="4261104"/>
            <a:ext cx="301752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3749040" y="4288536"/>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场景决定运行风险</a:t>
            </a:r>
          </a:p>
        </p:txBody>
      </p:sp>
      <p:sp>
        <p:nvSpPr>
          <p:cNvPr id="61" name="Table_r4c3"/>
          <p:cNvSpPr/>
          <p:nvPr/>
        </p:nvSpPr>
        <p:spPr>
          <a:xfrm>
            <a:off x="6702552" y="4261104"/>
            <a:ext cx="4800600" cy="640080"/>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6766560" y="4288536"/>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适航/运行要求显著提升</a:t>
            </a:r>
          </a:p>
        </p:txBody>
      </p:sp>
      <p:sp>
        <p:nvSpPr>
          <p:cNvPr id="63" name="Table_r5c0"/>
          <p:cNvSpPr/>
          <p:nvPr/>
        </p:nvSpPr>
        <p:spPr>
          <a:xfrm>
            <a:off x="621792" y="4901184"/>
            <a:ext cx="9144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685800" y="4928616"/>
            <a:ext cx="7863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1" i="0">
                <a:solidFill>
                  <a:srgbClr val="F4F7FB"/>
                </a:solidFill>
                <a:latin typeface="Noto Sans CJK SC"/>
              </a:rPr>
              <a:t>大型</a:t>
            </a:r>
          </a:p>
        </p:txBody>
      </p:sp>
      <p:sp>
        <p:nvSpPr>
          <p:cNvPr id="65" name="Table_r5c1"/>
          <p:cNvSpPr/>
          <p:nvPr/>
        </p:nvSpPr>
        <p:spPr>
          <a:xfrm>
            <a:off x="1536192" y="4901184"/>
            <a:ext cx="214884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1600200" y="4928616"/>
            <a:ext cx="202082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MTOW &gt;150 kg</a:t>
            </a:r>
          </a:p>
        </p:txBody>
      </p:sp>
      <p:sp>
        <p:nvSpPr>
          <p:cNvPr id="67" name="Table_r5c2"/>
          <p:cNvSpPr/>
          <p:nvPr/>
        </p:nvSpPr>
        <p:spPr>
          <a:xfrm>
            <a:off x="3685032" y="4901184"/>
            <a:ext cx="301752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3749040" y="4928616"/>
            <a:ext cx="2889503"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场景决定运行风险</a:t>
            </a:r>
          </a:p>
        </p:txBody>
      </p:sp>
      <p:sp>
        <p:nvSpPr>
          <p:cNvPr id="69" name="Table_r5c3"/>
          <p:cNvSpPr/>
          <p:nvPr/>
        </p:nvSpPr>
        <p:spPr>
          <a:xfrm>
            <a:off x="6702552" y="4901184"/>
            <a:ext cx="4800600" cy="640080"/>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6766560" y="4928616"/>
            <a:ext cx="4672584" cy="585215"/>
          </a:xfrm>
          <a:prstGeom prst="rect">
            <a:avLst/>
          </a:prstGeom>
          <a:noFill/>
        </p:spPr>
        <p:txBody>
          <a:bodyPr wrap="square" lIns="9144" rIns="9144" tIns="9144" bIns="9144" anchor="ctr">
            <a:noAutofit/>
          </a:bodyPr>
          <a:lstStyle/>
          <a:p>
            <a:pPr algn="l">
              <a:lnSpc>
                <a:spcPct val="100000"/>
              </a:lnSpc>
              <a:spcBef>
                <a:spcPts val="0"/>
              </a:spcBef>
              <a:spcAft>
                <a:spcPts val="0"/>
              </a:spcAft>
            </a:pPr>
            <a:r>
              <a:rPr sz="1250" b="0" i="0">
                <a:solidFill>
                  <a:srgbClr val="F4F7FB"/>
                </a:solidFill>
                <a:latin typeface="Noto Sans CJK SC"/>
              </a:rPr>
              <a:t>高风险场景进入审定类</a:t>
            </a:r>
          </a:p>
        </p:txBody>
      </p:sp>
      <p:sp>
        <p:nvSpPr>
          <p:cNvPr id="71" name="Rounded Rectangle 70"/>
          <p:cNvSpPr/>
          <p:nvPr/>
        </p:nvSpPr>
        <p:spPr>
          <a:xfrm>
            <a:off x="777240" y="5806440"/>
            <a:ext cx="10607040" cy="42062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TextBox 71"/>
          <p:cNvSpPr txBox="1"/>
          <p:nvPr/>
        </p:nvSpPr>
        <p:spPr>
          <a:xfrm>
            <a:off x="914400" y="5916168"/>
            <a:ext cx="1033272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FB455"/>
                </a:solidFill>
                <a:latin typeface="Noto Sans CJK SC"/>
              </a:rPr>
              <a:t>误区：‘25 kg 以下 = 随便飞’。正确判断还要叠加运行类别、空域、操控员、运营许可、保险与申请触发条件。</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运行分类</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再分场景：开放类、特定类、审定类不是重量标签</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CCAR-92 的核心是“面向场景、基于风险”</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08</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来源：R3 §92.7, §92.601</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8</a:t>
            </a:r>
          </a:p>
        </p:txBody>
      </p:sp>
      <p:sp>
        <p:nvSpPr>
          <p:cNvPr id="23" name="Rounded Rectangle 22"/>
          <p:cNvSpPr/>
          <p:nvPr/>
        </p:nvSpPr>
        <p:spPr>
          <a:xfrm>
            <a:off x="914400" y="4251960"/>
            <a:ext cx="2743200" cy="118872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97280" y="4379976"/>
            <a:ext cx="91440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4ADE80"/>
                </a:solidFill>
                <a:latin typeface="Noto Sans CJK SC"/>
              </a:rPr>
              <a:t>开放类</a:t>
            </a:r>
          </a:p>
        </p:txBody>
      </p:sp>
      <p:sp>
        <p:nvSpPr>
          <p:cNvPr id="25" name="Rounded Rectangle 24"/>
          <p:cNvSpPr/>
          <p:nvPr/>
        </p:nvSpPr>
        <p:spPr>
          <a:xfrm>
            <a:off x="2468880" y="4370832"/>
            <a:ext cx="914400"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505456" y="4384548"/>
            <a:ext cx="84124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风险较小</a:t>
            </a:r>
          </a:p>
        </p:txBody>
      </p:sp>
      <p:sp>
        <p:nvSpPr>
          <p:cNvPr id="27" name="TextBox 26"/>
          <p:cNvSpPr txBox="1"/>
          <p:nvPr/>
        </p:nvSpPr>
        <p:spPr>
          <a:xfrm>
            <a:off x="1097280" y="4855464"/>
            <a:ext cx="237744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一般运行要求足以规避风险</a:t>
            </a:r>
          </a:p>
        </p:txBody>
      </p:sp>
      <p:cxnSp>
        <p:nvCxnSpPr>
          <p:cNvPr id="28" name="Connector 27"/>
          <p:cNvCxnSpPr/>
          <p:nvPr/>
        </p:nvCxnSpPr>
        <p:spPr>
          <a:xfrm flipV="1">
            <a:off x="3657600" y="3931920"/>
            <a:ext cx="502920" cy="91440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4160520" y="3337560"/>
            <a:ext cx="2743200" cy="118872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343400" y="3465576"/>
            <a:ext cx="91440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FB455"/>
                </a:solidFill>
                <a:latin typeface="Noto Sans CJK SC"/>
              </a:rPr>
              <a:t>特定类</a:t>
            </a:r>
          </a:p>
        </p:txBody>
      </p:sp>
      <p:sp>
        <p:nvSpPr>
          <p:cNvPr id="31" name="Rounded Rectangle 30"/>
          <p:cNvSpPr/>
          <p:nvPr/>
        </p:nvSpPr>
        <p:spPr>
          <a:xfrm>
            <a:off x="5715000" y="3456432"/>
            <a:ext cx="914400"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751576" y="3470148"/>
            <a:ext cx="84124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存在一定风险</a:t>
            </a:r>
          </a:p>
        </p:txBody>
      </p:sp>
      <p:sp>
        <p:nvSpPr>
          <p:cNvPr id="33" name="TextBox 32"/>
          <p:cNvSpPr txBox="1"/>
          <p:nvPr/>
        </p:nvSpPr>
        <p:spPr>
          <a:xfrm>
            <a:off x="4343400" y="3941063"/>
            <a:ext cx="237744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一般要求 + 场景化缓解措施</a:t>
            </a:r>
          </a:p>
        </p:txBody>
      </p:sp>
      <p:cxnSp>
        <p:nvCxnSpPr>
          <p:cNvPr id="34" name="Connector 33"/>
          <p:cNvCxnSpPr/>
          <p:nvPr/>
        </p:nvCxnSpPr>
        <p:spPr>
          <a:xfrm flipV="1">
            <a:off x="6903720" y="3017520"/>
            <a:ext cx="502920" cy="91440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7406640" y="2423160"/>
            <a:ext cx="2743200" cy="118872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589519" y="2551176"/>
            <a:ext cx="91440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F6B6B"/>
                </a:solidFill>
                <a:latin typeface="Noto Sans CJK SC"/>
              </a:rPr>
              <a:t>审定类</a:t>
            </a:r>
          </a:p>
        </p:txBody>
      </p:sp>
      <p:sp>
        <p:nvSpPr>
          <p:cNvPr id="37" name="Rounded Rectangle 36"/>
          <p:cNvSpPr/>
          <p:nvPr/>
        </p:nvSpPr>
        <p:spPr>
          <a:xfrm>
            <a:off x="8961119" y="2542032"/>
            <a:ext cx="914400" cy="283464"/>
          </a:xfrm>
          <a:prstGeom prst="roundRect">
            <a:avLst>
              <a:gd name="adj" fmla="val 12000"/>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997695" y="2555748"/>
            <a:ext cx="84124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风险较高</a:t>
            </a:r>
          </a:p>
        </p:txBody>
      </p:sp>
      <p:sp>
        <p:nvSpPr>
          <p:cNvPr id="39" name="TextBox 38"/>
          <p:cNvSpPr txBox="1"/>
          <p:nvPr/>
        </p:nvSpPr>
        <p:spPr>
          <a:xfrm>
            <a:off x="7589519" y="3026664"/>
            <a:ext cx="237744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全部要求 + 完整缓解 + 运营规范</a:t>
            </a:r>
          </a:p>
        </p:txBody>
      </p:sp>
      <p:sp>
        <p:nvSpPr>
          <p:cNvPr id="40" name="TextBox 39"/>
          <p:cNvSpPr txBox="1"/>
          <p:nvPr/>
        </p:nvSpPr>
        <p:spPr>
          <a:xfrm>
            <a:off x="7406640" y="3886200"/>
            <a:ext cx="2926080" cy="24688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F6B6B"/>
                </a:solidFill>
                <a:latin typeface="Noto Sans CJK SC"/>
              </a:rPr>
              <a:t>典型审定类触发</a:t>
            </a:r>
          </a:p>
        </p:txBody>
      </p:sp>
      <p:sp>
        <p:nvSpPr>
          <p:cNvPr id="41" name="TextBox 40"/>
          <p:cNvSpPr txBox="1"/>
          <p:nvPr/>
        </p:nvSpPr>
        <p:spPr>
          <a:xfrm>
            <a:off x="7406640" y="4251960"/>
            <a:ext cx="3566160" cy="1508760"/>
          </a:xfrm>
          <a:prstGeom prst="rect">
            <a:avLst/>
          </a:prstGeom>
          <a:noFill/>
        </p:spPr>
        <p:txBody>
          <a:bodyPr wrap="square" lIns="36576" rIns="36576" tIns="27432" bIns="27432">
            <a:noAutofit/>
          </a:bodyPr>
          <a:lstStyle/>
          <a:p>
            <a:pPr>
              <a:lnSpc>
                <a:spcPct val="104000"/>
              </a:lnSpc>
              <a:spcBef>
                <a:spcPts val="0"/>
              </a:spcBef>
              <a:spcAft>
                <a:spcPts val="500"/>
              </a:spcAft>
            </a:pPr>
            <a:r>
              <a:rPr sz="1050">
                <a:solidFill>
                  <a:srgbClr val="FF6B6B"/>
                </a:solidFill>
                <a:latin typeface="Noto Sans CJK SC"/>
              </a:rPr>
              <a:t>◆  </a:t>
            </a:r>
            <a:r>
              <a:rPr sz="1250">
                <a:solidFill>
                  <a:srgbClr val="F4F7FB"/>
                </a:solidFill>
                <a:latin typeface="Noto Sans CJK SC"/>
              </a:rPr>
              <a:t>大型机在人口密集区上空</a:t>
            </a:r>
          </a:p>
          <a:p>
            <a:pPr>
              <a:lnSpc>
                <a:spcPct val="104000"/>
              </a:lnSpc>
              <a:spcBef>
                <a:spcPts val="0"/>
              </a:spcBef>
              <a:spcAft>
                <a:spcPts val="500"/>
              </a:spcAft>
            </a:pPr>
            <a:r>
              <a:rPr sz="1050">
                <a:solidFill>
                  <a:srgbClr val="FF6B6B"/>
                </a:solidFill>
                <a:latin typeface="Noto Sans CJK SC"/>
              </a:rPr>
              <a:t>◆  </a:t>
            </a:r>
            <a:r>
              <a:rPr sz="1250">
                <a:solidFill>
                  <a:srgbClr val="F4F7FB"/>
                </a:solidFill>
                <a:latin typeface="Noto Sans CJK SC"/>
              </a:rPr>
              <a:t>载运人员 / 危险品</a:t>
            </a:r>
          </a:p>
          <a:p>
            <a:pPr>
              <a:lnSpc>
                <a:spcPct val="104000"/>
              </a:lnSpc>
              <a:spcBef>
                <a:spcPts val="0"/>
              </a:spcBef>
              <a:spcAft>
                <a:spcPts val="500"/>
              </a:spcAft>
            </a:pPr>
            <a:r>
              <a:rPr sz="1050">
                <a:solidFill>
                  <a:srgbClr val="FF6B6B"/>
                </a:solidFill>
                <a:latin typeface="Noto Sans CJK SC"/>
              </a:rPr>
              <a:t>◆  </a:t>
            </a:r>
            <a:r>
              <a:rPr sz="1250">
                <a:solidFill>
                  <a:srgbClr val="F4F7FB"/>
                </a:solidFill>
                <a:latin typeface="Noto Sans CJK SC"/>
              </a:rPr>
              <a:t>国际仪表飞行规则运行</a:t>
            </a:r>
          </a:p>
        </p:txBody>
      </p:sp>
      <p:sp>
        <p:nvSpPr>
          <p:cNvPr id="42" name="TextBox 41"/>
          <p:cNvSpPr txBox="1"/>
          <p:nvPr/>
        </p:nvSpPr>
        <p:spPr>
          <a:xfrm>
            <a:off x="914400" y="5897880"/>
            <a:ext cx="60350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35D5E8"/>
                </a:solidFill>
                <a:latin typeface="Noto Sans CJK SC"/>
              </a:rPr>
              <a:t>工程含义：链路完整性、失效安全和验证深度必须随场景风险上升。</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责任链</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一项任务至少有六个责任接口</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把“谁负责”写进流程，而不是留在微信群里</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09</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 R3</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9</a:t>
            </a:r>
          </a:p>
        </p:txBody>
      </p:sp>
      <p:sp>
        <p:nvSpPr>
          <p:cNvPr id="23" name="Rounded Rectangle 22"/>
          <p:cNvSpPr/>
          <p:nvPr/>
        </p:nvSpPr>
        <p:spPr>
          <a:xfrm>
            <a:off x="685800" y="17830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85800" y="1783080"/>
            <a:ext cx="73152" cy="1124712"/>
          </a:xfrm>
          <a:prstGeom prst="rect">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86968" y="19202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D7CFF"/>
                </a:solidFill>
                <a:latin typeface="Noto Sans CJK SC"/>
              </a:rPr>
              <a:t>任务提出</a:t>
            </a:r>
          </a:p>
        </p:txBody>
      </p:sp>
      <p:sp>
        <p:nvSpPr>
          <p:cNvPr id="26" name="TextBox 25"/>
          <p:cNvSpPr txBox="1"/>
          <p:nvPr/>
        </p:nvSpPr>
        <p:spPr>
          <a:xfrm>
            <a:off x="886968" y="23134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业务目标 / 数据范围</a:t>
            </a:r>
          </a:p>
        </p:txBody>
      </p:sp>
      <p:sp>
        <p:nvSpPr>
          <p:cNvPr id="27" name="Rounded Rectangle 26"/>
          <p:cNvSpPr/>
          <p:nvPr/>
        </p:nvSpPr>
        <p:spPr>
          <a:xfrm>
            <a:off x="4462272" y="17830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462272" y="1783080"/>
            <a:ext cx="73152" cy="1124712"/>
          </a:xfrm>
          <a:prstGeom prst="rect">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663440" y="19202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FB455"/>
                </a:solidFill>
                <a:latin typeface="Noto Sans CJK SC"/>
              </a:rPr>
              <a:t>运行人</a:t>
            </a:r>
          </a:p>
        </p:txBody>
      </p:sp>
      <p:sp>
        <p:nvSpPr>
          <p:cNvPr id="30" name="TextBox 29"/>
          <p:cNvSpPr txBox="1"/>
          <p:nvPr/>
        </p:nvSpPr>
        <p:spPr>
          <a:xfrm>
            <a:off x="4663440" y="23134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运营许可 / 风险评估</a:t>
            </a:r>
          </a:p>
        </p:txBody>
      </p:sp>
      <p:sp>
        <p:nvSpPr>
          <p:cNvPr id="31" name="Rounded Rectangle 30"/>
          <p:cNvSpPr/>
          <p:nvPr/>
        </p:nvSpPr>
        <p:spPr>
          <a:xfrm>
            <a:off x="8238744" y="17830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238744" y="1783080"/>
            <a:ext cx="73152" cy="1124712"/>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439912" y="19202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35D5E8"/>
                </a:solidFill>
                <a:latin typeface="Noto Sans CJK SC"/>
              </a:rPr>
              <a:t>操控员</a:t>
            </a:r>
          </a:p>
        </p:txBody>
      </p:sp>
      <p:sp>
        <p:nvSpPr>
          <p:cNvPr id="34" name="TextBox 33"/>
          <p:cNvSpPr txBox="1"/>
          <p:nvPr/>
        </p:nvSpPr>
        <p:spPr>
          <a:xfrm>
            <a:off x="8439912" y="23134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机型等级 / 现场决策</a:t>
            </a:r>
          </a:p>
        </p:txBody>
      </p:sp>
      <p:sp>
        <p:nvSpPr>
          <p:cNvPr id="35" name="Rounded Rectangle 34"/>
          <p:cNvSpPr/>
          <p:nvPr/>
        </p:nvSpPr>
        <p:spPr>
          <a:xfrm>
            <a:off x="685800" y="33832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685800" y="3383280"/>
            <a:ext cx="73152" cy="1124712"/>
          </a:xfrm>
          <a:prstGeom prst="rect">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86968" y="35204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B391FF"/>
                </a:solidFill>
                <a:latin typeface="Noto Sans CJK SC"/>
              </a:rPr>
              <a:t>技术负责人</a:t>
            </a:r>
          </a:p>
        </p:txBody>
      </p:sp>
      <p:sp>
        <p:nvSpPr>
          <p:cNvPr id="38" name="TextBox 37"/>
          <p:cNvSpPr txBox="1"/>
          <p:nvPr/>
        </p:nvSpPr>
        <p:spPr>
          <a:xfrm>
            <a:off x="886968" y="39136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适航状态 / 链路参数</a:t>
            </a:r>
          </a:p>
        </p:txBody>
      </p:sp>
      <p:sp>
        <p:nvSpPr>
          <p:cNvPr id="39" name="Rounded Rectangle 38"/>
          <p:cNvSpPr/>
          <p:nvPr/>
        </p:nvSpPr>
        <p:spPr>
          <a:xfrm>
            <a:off x="4462272" y="33832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4462272" y="3383280"/>
            <a:ext cx="73152" cy="1124712"/>
          </a:xfrm>
          <a:prstGeom prst="rect">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4663440" y="35204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ADE80"/>
                </a:solidFill>
                <a:latin typeface="Noto Sans CJK SC"/>
              </a:rPr>
              <a:t>合规与空域</a:t>
            </a:r>
          </a:p>
        </p:txBody>
      </p:sp>
      <p:sp>
        <p:nvSpPr>
          <p:cNvPr id="42" name="TextBox 41"/>
          <p:cNvSpPr txBox="1"/>
          <p:nvPr/>
        </p:nvSpPr>
        <p:spPr>
          <a:xfrm>
            <a:off x="4663440" y="39136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申请 / 公告 / 留痕</a:t>
            </a:r>
          </a:p>
        </p:txBody>
      </p:sp>
      <p:sp>
        <p:nvSpPr>
          <p:cNvPr id="43" name="Rounded Rectangle 42"/>
          <p:cNvSpPr/>
          <p:nvPr/>
        </p:nvSpPr>
        <p:spPr>
          <a:xfrm>
            <a:off x="8238744" y="3383280"/>
            <a:ext cx="3310128" cy="112471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8238744" y="3383280"/>
            <a:ext cx="73152" cy="1124712"/>
          </a:xfrm>
          <a:prstGeom prst="rect">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439912" y="3520440"/>
            <a:ext cx="1143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F6B6B"/>
                </a:solidFill>
                <a:latin typeface="Noto Sans CJK SC"/>
              </a:rPr>
              <a:t>数据安全</a:t>
            </a:r>
          </a:p>
        </p:txBody>
      </p:sp>
      <p:sp>
        <p:nvSpPr>
          <p:cNvPr id="46" name="TextBox 45"/>
          <p:cNvSpPr txBox="1"/>
          <p:nvPr/>
        </p:nvSpPr>
        <p:spPr>
          <a:xfrm>
            <a:off x="8439912" y="3913632"/>
            <a:ext cx="274320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0" i="0">
                <a:solidFill>
                  <a:srgbClr val="A8B7C9"/>
                </a:solidFill>
                <a:latin typeface="Noto Sans CJK SC"/>
              </a:rPr>
              <a:t>采集 / 存储 / 出境</a:t>
            </a:r>
          </a:p>
        </p:txBody>
      </p:sp>
      <p:sp>
        <p:nvSpPr>
          <p:cNvPr id="47" name="Rounded Rectangle 46"/>
          <p:cNvSpPr/>
          <p:nvPr/>
        </p:nvSpPr>
        <p:spPr>
          <a:xfrm>
            <a:off x="685800" y="5166360"/>
            <a:ext cx="10835640" cy="64008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932688" y="5376672"/>
            <a:ext cx="1033272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最低组织控制：任务单唯一编号｜批准人｜机体/链路配置基线｜异常升级路径｜数据回收与归档责任</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合规决策</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六道门：不是每项都要证，但每项都要判断</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建议将结果固化为“一任务一清单”</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10</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 R3 · R9</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10</a:t>
            </a:r>
          </a:p>
        </p:txBody>
      </p:sp>
      <p:sp>
        <p:nvSpPr>
          <p:cNvPr id="23" name="Rounded Rectangle 22"/>
          <p:cNvSpPr/>
          <p:nvPr/>
        </p:nvSpPr>
        <p:spPr>
          <a:xfrm>
            <a:off x="658368"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95528"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4ADE80"/>
                </a:solidFill>
                <a:latin typeface="Noto Sans CJK SC"/>
              </a:rPr>
              <a:t>01</a:t>
            </a:r>
          </a:p>
        </p:txBody>
      </p:sp>
      <p:sp>
        <p:nvSpPr>
          <p:cNvPr id="25" name="TextBox 24"/>
          <p:cNvSpPr txBox="1"/>
          <p:nvPr/>
        </p:nvSpPr>
        <p:spPr>
          <a:xfrm>
            <a:off x="768096"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实名登记 / 激活</a:t>
            </a:r>
          </a:p>
        </p:txBody>
      </p:sp>
      <p:cxnSp>
        <p:nvCxnSpPr>
          <p:cNvPr id="26" name="Connector 25"/>
          <p:cNvCxnSpPr/>
          <p:nvPr/>
        </p:nvCxnSpPr>
        <p:spPr>
          <a:xfrm>
            <a:off x="859536" y="3255264"/>
            <a:ext cx="1170431"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13816"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所有者 + 机体</a:t>
            </a:r>
          </a:p>
        </p:txBody>
      </p:sp>
      <p:sp>
        <p:nvSpPr>
          <p:cNvPr id="28" name="TextBox 27"/>
          <p:cNvSpPr txBox="1"/>
          <p:nvPr/>
        </p:nvSpPr>
        <p:spPr>
          <a:xfrm>
            <a:off x="2258568" y="2971800"/>
            <a:ext cx="25603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400" b="1" i="0">
                <a:solidFill>
                  <a:srgbClr val="6F8197"/>
                </a:solidFill>
                <a:latin typeface="Noto Sans CJK SC"/>
              </a:rPr>
              <a:t>›</a:t>
            </a:r>
          </a:p>
        </p:txBody>
      </p:sp>
      <p:sp>
        <p:nvSpPr>
          <p:cNvPr id="29" name="Rounded Rectangle 28"/>
          <p:cNvSpPr/>
          <p:nvPr/>
        </p:nvSpPr>
        <p:spPr>
          <a:xfrm>
            <a:off x="2532887"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670047"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35D5E8"/>
                </a:solidFill>
                <a:latin typeface="Noto Sans CJK SC"/>
              </a:rPr>
              <a:t>02</a:t>
            </a:r>
          </a:p>
        </p:txBody>
      </p:sp>
      <p:sp>
        <p:nvSpPr>
          <p:cNvPr id="31" name="TextBox 30"/>
          <p:cNvSpPr txBox="1"/>
          <p:nvPr/>
        </p:nvSpPr>
        <p:spPr>
          <a:xfrm>
            <a:off x="2642615"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适航许可</a:t>
            </a:r>
          </a:p>
        </p:txBody>
      </p:sp>
      <p:cxnSp>
        <p:nvCxnSpPr>
          <p:cNvPr id="32" name="Connector 31"/>
          <p:cNvCxnSpPr/>
          <p:nvPr/>
        </p:nvCxnSpPr>
        <p:spPr>
          <a:xfrm>
            <a:off x="2734056" y="3255264"/>
            <a:ext cx="1170431"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2688335"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设计/生产/进口/维修/飞行</a:t>
            </a:r>
          </a:p>
        </p:txBody>
      </p:sp>
      <p:sp>
        <p:nvSpPr>
          <p:cNvPr id="34" name="TextBox 33"/>
          <p:cNvSpPr txBox="1"/>
          <p:nvPr/>
        </p:nvSpPr>
        <p:spPr>
          <a:xfrm>
            <a:off x="4133087" y="2971800"/>
            <a:ext cx="25603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400" b="1" i="0">
                <a:solidFill>
                  <a:srgbClr val="6F8197"/>
                </a:solidFill>
                <a:latin typeface="Noto Sans CJK SC"/>
              </a:rPr>
              <a:t>›</a:t>
            </a:r>
          </a:p>
        </p:txBody>
      </p:sp>
      <p:sp>
        <p:nvSpPr>
          <p:cNvPr id="35" name="Rounded Rectangle 34"/>
          <p:cNvSpPr/>
          <p:nvPr/>
        </p:nvSpPr>
        <p:spPr>
          <a:xfrm>
            <a:off x="4407407"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4544568"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4D7CFF"/>
                </a:solidFill>
                <a:latin typeface="Noto Sans CJK SC"/>
              </a:rPr>
              <a:t>03</a:t>
            </a:r>
          </a:p>
        </p:txBody>
      </p:sp>
      <p:sp>
        <p:nvSpPr>
          <p:cNvPr id="37" name="TextBox 36"/>
          <p:cNvSpPr txBox="1"/>
          <p:nvPr/>
        </p:nvSpPr>
        <p:spPr>
          <a:xfrm>
            <a:off x="4517136"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操控员资质</a:t>
            </a:r>
          </a:p>
        </p:txBody>
      </p:sp>
      <p:cxnSp>
        <p:nvCxnSpPr>
          <p:cNvPr id="38" name="Connector 37"/>
          <p:cNvCxnSpPr/>
          <p:nvPr/>
        </p:nvCxnSpPr>
        <p:spPr>
          <a:xfrm>
            <a:off x="4608575" y="3255264"/>
            <a:ext cx="1170432"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562855"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机型 / 等级 / 超视距</a:t>
            </a:r>
          </a:p>
        </p:txBody>
      </p:sp>
      <p:sp>
        <p:nvSpPr>
          <p:cNvPr id="40" name="TextBox 39"/>
          <p:cNvSpPr txBox="1"/>
          <p:nvPr/>
        </p:nvSpPr>
        <p:spPr>
          <a:xfrm>
            <a:off x="6007607" y="2971800"/>
            <a:ext cx="25603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400" b="1" i="0">
                <a:solidFill>
                  <a:srgbClr val="6F8197"/>
                </a:solidFill>
                <a:latin typeface="Noto Sans CJK SC"/>
              </a:rPr>
              <a:t>›</a:t>
            </a:r>
          </a:p>
        </p:txBody>
      </p:sp>
      <p:sp>
        <p:nvSpPr>
          <p:cNvPr id="41" name="Rounded Rectangle 40"/>
          <p:cNvSpPr/>
          <p:nvPr/>
        </p:nvSpPr>
        <p:spPr>
          <a:xfrm>
            <a:off x="6281927"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419088"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FFB455"/>
                </a:solidFill>
                <a:latin typeface="Noto Sans CJK SC"/>
              </a:rPr>
              <a:t>04</a:t>
            </a:r>
          </a:p>
        </p:txBody>
      </p:sp>
      <p:sp>
        <p:nvSpPr>
          <p:cNvPr id="43" name="TextBox 42"/>
          <p:cNvSpPr txBox="1"/>
          <p:nvPr/>
        </p:nvSpPr>
        <p:spPr>
          <a:xfrm>
            <a:off x="6391655"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运营合格证</a:t>
            </a:r>
          </a:p>
        </p:txBody>
      </p:sp>
      <p:cxnSp>
        <p:nvCxnSpPr>
          <p:cNvPr id="44" name="Connector 43"/>
          <p:cNvCxnSpPr/>
          <p:nvPr/>
        </p:nvCxnSpPr>
        <p:spPr>
          <a:xfrm>
            <a:off x="6483095" y="3255264"/>
            <a:ext cx="1170432"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437375"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单位运行与运营规范</a:t>
            </a:r>
          </a:p>
        </p:txBody>
      </p:sp>
      <p:sp>
        <p:nvSpPr>
          <p:cNvPr id="46" name="TextBox 45"/>
          <p:cNvSpPr txBox="1"/>
          <p:nvPr/>
        </p:nvSpPr>
        <p:spPr>
          <a:xfrm>
            <a:off x="7882127" y="2971800"/>
            <a:ext cx="25603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400" b="1" i="0">
                <a:solidFill>
                  <a:srgbClr val="6F8197"/>
                </a:solidFill>
                <a:latin typeface="Noto Sans CJK SC"/>
              </a:rPr>
              <a:t>›</a:t>
            </a:r>
          </a:p>
        </p:txBody>
      </p:sp>
      <p:sp>
        <p:nvSpPr>
          <p:cNvPr id="47" name="Rounded Rectangle 46"/>
          <p:cNvSpPr/>
          <p:nvPr/>
        </p:nvSpPr>
        <p:spPr>
          <a:xfrm>
            <a:off x="8156448"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293608"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B391FF"/>
                </a:solidFill>
                <a:latin typeface="Noto Sans CJK SC"/>
              </a:rPr>
              <a:t>05</a:t>
            </a:r>
          </a:p>
        </p:txBody>
      </p:sp>
      <p:sp>
        <p:nvSpPr>
          <p:cNvPr id="49" name="TextBox 48"/>
          <p:cNvSpPr txBox="1"/>
          <p:nvPr/>
        </p:nvSpPr>
        <p:spPr>
          <a:xfrm>
            <a:off x="8266175"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责任保险</a:t>
            </a:r>
          </a:p>
        </p:txBody>
      </p:sp>
      <p:cxnSp>
        <p:nvCxnSpPr>
          <p:cNvPr id="50" name="Connector 49"/>
          <p:cNvCxnSpPr/>
          <p:nvPr/>
        </p:nvCxnSpPr>
        <p:spPr>
          <a:xfrm>
            <a:off x="8357616" y="3255264"/>
            <a:ext cx="1170432"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311896"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运行人按规定投保</a:t>
            </a:r>
          </a:p>
        </p:txBody>
      </p:sp>
      <p:sp>
        <p:nvSpPr>
          <p:cNvPr id="52" name="TextBox 51"/>
          <p:cNvSpPr txBox="1"/>
          <p:nvPr/>
        </p:nvSpPr>
        <p:spPr>
          <a:xfrm>
            <a:off x="9756648" y="2971800"/>
            <a:ext cx="25603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400" b="1" i="0">
                <a:solidFill>
                  <a:srgbClr val="6F8197"/>
                </a:solidFill>
                <a:latin typeface="Noto Sans CJK SC"/>
              </a:rPr>
              <a:t>›</a:t>
            </a:r>
          </a:p>
        </p:txBody>
      </p:sp>
      <p:sp>
        <p:nvSpPr>
          <p:cNvPr id="53" name="Rounded Rectangle 52"/>
          <p:cNvSpPr/>
          <p:nvPr/>
        </p:nvSpPr>
        <p:spPr>
          <a:xfrm>
            <a:off x="10030968" y="1828800"/>
            <a:ext cx="1572768"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10168128" y="1993392"/>
            <a:ext cx="12984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200" b="1" i="0">
                <a:solidFill>
                  <a:srgbClr val="FF6B6B"/>
                </a:solidFill>
                <a:latin typeface="Noto Sans CJK SC"/>
              </a:rPr>
              <a:t>06</a:t>
            </a:r>
          </a:p>
        </p:txBody>
      </p:sp>
      <p:sp>
        <p:nvSpPr>
          <p:cNvPr id="55" name="TextBox 54"/>
          <p:cNvSpPr txBox="1"/>
          <p:nvPr/>
        </p:nvSpPr>
        <p:spPr>
          <a:xfrm>
            <a:off x="10140696" y="2542032"/>
            <a:ext cx="1353312" cy="58521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飞行活动申请</a:t>
            </a:r>
          </a:p>
        </p:txBody>
      </p:sp>
      <p:cxnSp>
        <p:nvCxnSpPr>
          <p:cNvPr id="56" name="Connector 55"/>
          <p:cNvCxnSpPr/>
          <p:nvPr/>
        </p:nvCxnSpPr>
        <p:spPr>
          <a:xfrm>
            <a:off x="10232136" y="3255264"/>
            <a:ext cx="1170432" cy="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10186416" y="3493008"/>
            <a:ext cx="1261872" cy="8229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CJK SC"/>
              </a:rPr>
              <a:t>空域 + 场景触发</a:t>
            </a:r>
          </a:p>
        </p:txBody>
      </p:sp>
      <p:sp>
        <p:nvSpPr>
          <p:cNvPr id="58" name="Rounded Rectangle 57"/>
          <p:cNvSpPr/>
          <p:nvPr/>
        </p:nvSpPr>
        <p:spPr>
          <a:xfrm>
            <a:off x="777240" y="5230368"/>
            <a:ext cx="10561320" cy="65836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1051560" y="5440680"/>
            <a:ext cx="10058400" cy="292608"/>
          </a:xfrm>
          <a:prstGeom prst="rect">
            <a:avLst/>
          </a:prstGeom>
          <a:noFill/>
        </p:spPr>
        <p:txBody>
          <a:bodyPr wrap="square" lIns="36576" rIns="36576" tIns="36576" bIns="36576" anchor="t">
            <a:noAutofit/>
          </a:bodyPr>
          <a:lstStyle/>
          <a:p>
            <a:pPr algn="l">
              <a:lnSpc>
                <a:spcPct val="100000"/>
              </a:lnSpc>
              <a:spcAft>
                <a:spcPts val="0"/>
              </a:spcAft>
            </a:pPr>
            <a:r>
              <a:rPr sz="1400" b="1" i="0">
                <a:solidFill>
                  <a:srgbClr val="FFB455"/>
                </a:solidFill>
                <a:latin typeface="Noto Sans CJK SC"/>
              </a:rPr>
              <a:t>输出不是“都要/都不要”</a:t>
            </a:r>
            <a:r>
              <a:rPr sz="1400" b="1" i="0">
                <a:solidFill>
                  <a:srgbClr val="F4F7FB"/>
                </a:solidFill>
                <a:latin typeface="Noto Sans CJK SC"/>
              </a:rPr>
              <a:t>，而是每道门的适用依据、证据、有效期和责任人。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空域</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120 米不是万能通行证：先看‘管制空域’，再看‘适飞空域’</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空域状态以一体化平台、UOM 与当期公告为准</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11</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第19–22条 · R1 第61条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11</a:t>
            </a:r>
          </a:p>
        </p:txBody>
      </p:sp>
      <p:sp>
        <p:nvSpPr>
          <p:cNvPr id="23" name="Rectangle 22"/>
          <p:cNvSpPr/>
          <p:nvPr/>
        </p:nvSpPr>
        <p:spPr>
          <a:xfrm>
            <a:off x="685800" y="5257800"/>
            <a:ext cx="10835640" cy="685800"/>
          </a:xfrm>
          <a:prstGeom prst="rect">
            <a:avLst/>
          </a:prstGeom>
          <a:solidFill>
            <a:srgbClr val="101C2A"/>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914400" y="4251960"/>
            <a:ext cx="640080" cy="100584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691640" y="4617720"/>
            <a:ext cx="914400" cy="64008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788920" y="3886200"/>
            <a:ext cx="502920" cy="137160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3429000" y="4434840"/>
            <a:ext cx="1188720" cy="82296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892040" y="4114800"/>
            <a:ext cx="731520" cy="114300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5852160" y="4617720"/>
            <a:ext cx="594360" cy="64008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6675120" y="3977639"/>
            <a:ext cx="1097280" cy="128016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092440" y="4480560"/>
            <a:ext cx="640080" cy="77724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961120" y="4251960"/>
            <a:ext cx="1234440" cy="100584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378440" y="4709160"/>
            <a:ext cx="640080" cy="548640"/>
          </a:xfrm>
          <a:prstGeom prst="rect">
            <a:avLst/>
          </a:prstGeom>
          <a:solidFill>
            <a:srgbClr val="1B2A3C"/>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4" name="Connector 33"/>
          <p:cNvCxnSpPr/>
          <p:nvPr/>
        </p:nvCxnSpPr>
        <p:spPr>
          <a:xfrm>
            <a:off x="731520" y="2880360"/>
            <a:ext cx="10744200" cy="0"/>
          </a:xfrm>
          <a:prstGeom prst="line">
            <a:avLst/>
          </a:prstGeom>
          <a:ln w="19050">
            <a:solidFill>
              <a:srgbClr val="FF6B6B"/>
            </a:solidFill>
            <a:prstDash val="dash"/>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960120" y="2542032"/>
            <a:ext cx="68580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F6B6B"/>
                </a:solidFill>
                <a:latin typeface="Noto Sans CJK SC"/>
              </a:rPr>
              <a:t>真高 120 m 以上：原则上属于应划管制空域的范围之一</a:t>
            </a:r>
          </a:p>
        </p:txBody>
      </p:sp>
      <p:sp>
        <p:nvSpPr>
          <p:cNvPr id="36" name="Rounded Rectangle 35"/>
          <p:cNvSpPr/>
          <p:nvPr/>
        </p:nvSpPr>
        <p:spPr>
          <a:xfrm>
            <a:off x="868680" y="3246120"/>
            <a:ext cx="4754880" cy="12344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78992" y="3456432"/>
            <a:ext cx="20116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4ADE80"/>
                </a:solidFill>
                <a:latin typeface="Noto Sans CJK SC"/>
              </a:rPr>
              <a:t>适飞空域（概念）</a:t>
            </a:r>
          </a:p>
        </p:txBody>
      </p:sp>
      <p:sp>
        <p:nvSpPr>
          <p:cNvPr id="38" name="TextBox 37"/>
          <p:cNvSpPr txBox="1"/>
          <p:nvPr/>
        </p:nvSpPr>
        <p:spPr>
          <a:xfrm>
            <a:off x="1078992" y="3858768"/>
            <a:ext cx="4160520" cy="4114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并不自动豁免识别、行为规范、地方限制或特殊场景申请</a:t>
            </a:r>
          </a:p>
        </p:txBody>
      </p:sp>
      <p:sp>
        <p:nvSpPr>
          <p:cNvPr id="39" name="Rounded Rectangle 38"/>
          <p:cNvSpPr/>
          <p:nvPr/>
        </p:nvSpPr>
        <p:spPr>
          <a:xfrm>
            <a:off x="6537960" y="3246120"/>
            <a:ext cx="4206240" cy="1234440"/>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766560" y="3456432"/>
            <a:ext cx="20116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F6B6B"/>
                </a:solidFill>
                <a:latin typeface="Noto Sans CJK SC"/>
              </a:rPr>
              <a:t>管制空域（概念）</a:t>
            </a:r>
          </a:p>
        </p:txBody>
      </p:sp>
      <p:sp>
        <p:nvSpPr>
          <p:cNvPr id="41" name="TextBox 40"/>
          <p:cNvSpPr txBox="1"/>
          <p:nvPr/>
        </p:nvSpPr>
        <p:spPr>
          <a:xfrm>
            <a:off x="6766560" y="3858768"/>
            <a:ext cx="3611880" cy="4114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机场、军事/重要设施、重大活动等周边可能有更严格限制</a:t>
            </a:r>
          </a:p>
        </p:txBody>
      </p:sp>
      <p:sp>
        <p:nvSpPr>
          <p:cNvPr id="42" name="AirspaceDrone_body"/>
          <p:cNvSpPr/>
          <p:nvPr/>
        </p:nvSpPr>
        <p:spPr>
          <a:xfrm>
            <a:off x="5865876" y="2276856"/>
            <a:ext cx="246888" cy="109728"/>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3" name="Connector 42"/>
          <p:cNvCxnSpPr/>
          <p:nvPr/>
        </p:nvCxnSpPr>
        <p:spPr>
          <a:xfrm flipH="1" flipV="1">
            <a:off x="5673852" y="2139696"/>
            <a:ext cx="246888" cy="19202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V="1">
            <a:off x="6057900" y="2139696"/>
            <a:ext cx="246888" cy="19202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flipH="1">
            <a:off x="5673852" y="2331720"/>
            <a:ext cx="246888" cy="19202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46" name="Connector 45"/>
          <p:cNvCxnSpPr/>
          <p:nvPr/>
        </p:nvCxnSpPr>
        <p:spPr>
          <a:xfrm>
            <a:off x="6057900" y="2331720"/>
            <a:ext cx="246888" cy="19202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47" name="AirspaceDrone_rotor"/>
          <p:cNvSpPr/>
          <p:nvPr/>
        </p:nvSpPr>
        <p:spPr>
          <a:xfrm>
            <a:off x="5564124" y="2105406"/>
            <a:ext cx="219456" cy="6858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AirspaceDrone_rotor"/>
          <p:cNvSpPr/>
          <p:nvPr/>
        </p:nvSpPr>
        <p:spPr>
          <a:xfrm>
            <a:off x="6195059" y="2105406"/>
            <a:ext cx="219456" cy="6858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AirspaceDrone_rotor"/>
          <p:cNvSpPr/>
          <p:nvPr/>
        </p:nvSpPr>
        <p:spPr>
          <a:xfrm>
            <a:off x="5564124" y="2489453"/>
            <a:ext cx="219456" cy="6858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AirspaceDrone_rotor"/>
          <p:cNvSpPr/>
          <p:nvPr/>
        </p:nvSpPr>
        <p:spPr>
          <a:xfrm>
            <a:off x="6195059" y="2489453"/>
            <a:ext cx="219456" cy="6858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05840" y="6099048"/>
            <a:ext cx="996696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现场动作：查平台 → 查地方公告 → 查任务批复 → 起飞前复核</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飞行活动申请</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‘适飞空域内无需申请’有五类重要反转条件</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通信基站/互联网中继，是最容易被技术团队忽略的触发项</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12</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第26–31条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12</a:t>
            </a:r>
          </a:p>
        </p:txBody>
      </p:sp>
      <p:sp>
        <p:nvSpPr>
          <p:cNvPr id="23" name="Rounded Rectangle 22"/>
          <p:cNvSpPr/>
          <p:nvPr/>
        </p:nvSpPr>
        <p:spPr>
          <a:xfrm>
            <a:off x="658368" y="1737360"/>
            <a:ext cx="3657600" cy="4251960"/>
          </a:xfrm>
          <a:prstGeom prst="roundRect">
            <a:avLst>
              <a:gd name="adj" fmla="val 12000"/>
            </a:avLst>
          </a:prstGeom>
          <a:solidFill>
            <a:srgbClr val="102C24"/>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14400" y="2011680"/>
            <a:ext cx="3154680" cy="32004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4ADE80"/>
                </a:solidFill>
                <a:latin typeface="Noto Sans CJK SC"/>
              </a:rPr>
              <a:t>通常无需提出申请的入口</a:t>
            </a:r>
          </a:p>
        </p:txBody>
      </p:sp>
      <p:sp>
        <p:nvSpPr>
          <p:cNvPr id="25" name="TextBox 24"/>
          <p:cNvSpPr txBox="1"/>
          <p:nvPr/>
        </p:nvSpPr>
        <p:spPr>
          <a:xfrm>
            <a:off x="960120" y="2606040"/>
            <a:ext cx="3063240" cy="1920240"/>
          </a:xfrm>
          <a:prstGeom prst="rect">
            <a:avLst/>
          </a:prstGeom>
          <a:noFill/>
        </p:spPr>
        <p:txBody>
          <a:bodyPr wrap="square" lIns="36576" rIns="36576" tIns="27432" bIns="27432">
            <a:noAutofit/>
          </a:bodyPr>
          <a:lstStyle/>
          <a:p>
            <a:pPr>
              <a:lnSpc>
                <a:spcPct val="104000"/>
              </a:lnSpc>
              <a:spcBef>
                <a:spcPts val="0"/>
              </a:spcBef>
              <a:spcAft>
                <a:spcPts val="900"/>
              </a:spcAft>
            </a:pPr>
            <a:r>
              <a:rPr sz="1200">
                <a:solidFill>
                  <a:srgbClr val="4ADE80"/>
                </a:solidFill>
                <a:latin typeface="Noto Sans CJK SC"/>
              </a:rPr>
              <a:t>◆  </a:t>
            </a:r>
            <a:r>
              <a:rPr sz="1400">
                <a:solidFill>
                  <a:srgbClr val="F4F7FB"/>
                </a:solidFill>
                <a:latin typeface="Noto Sans CJK SC"/>
              </a:rPr>
              <a:t>微型 / 轻型 / 小型在适飞空域</a:t>
            </a:r>
          </a:p>
          <a:p>
            <a:pPr>
              <a:lnSpc>
                <a:spcPct val="104000"/>
              </a:lnSpc>
              <a:spcBef>
                <a:spcPts val="0"/>
              </a:spcBef>
              <a:spcAft>
                <a:spcPts val="900"/>
              </a:spcAft>
            </a:pPr>
            <a:r>
              <a:rPr sz="1200">
                <a:solidFill>
                  <a:srgbClr val="4ADE80"/>
                </a:solidFill>
                <a:latin typeface="Noto Sans CJK SC"/>
              </a:rPr>
              <a:t>◆  </a:t>
            </a:r>
            <a:r>
              <a:rPr sz="1400">
                <a:solidFill>
                  <a:srgbClr val="F4F7FB"/>
                </a:solidFill>
                <a:latin typeface="Noto Sans CJK SC"/>
              </a:rPr>
              <a:t>常规农用作业</a:t>
            </a:r>
          </a:p>
          <a:p>
            <a:pPr>
              <a:lnSpc>
                <a:spcPct val="104000"/>
              </a:lnSpc>
              <a:spcBef>
                <a:spcPts val="0"/>
              </a:spcBef>
              <a:spcAft>
                <a:spcPts val="900"/>
              </a:spcAft>
            </a:pPr>
            <a:r>
              <a:rPr sz="1200">
                <a:solidFill>
                  <a:srgbClr val="4ADE80"/>
                </a:solidFill>
                <a:latin typeface="Noto Sans CJK SC"/>
              </a:rPr>
              <a:t>◆  </a:t>
            </a:r>
            <a:r>
              <a:rPr sz="1400">
                <a:solidFill>
                  <a:srgbClr val="F4F7FB"/>
                </a:solidFill>
                <a:latin typeface="Noto Sans CJK SC"/>
              </a:rPr>
              <a:t>部分专门部门驻地训练等法定情形</a:t>
            </a:r>
          </a:p>
        </p:txBody>
      </p:sp>
      <p:sp>
        <p:nvSpPr>
          <p:cNvPr id="26" name="TextBox 25"/>
          <p:cNvSpPr txBox="1"/>
          <p:nvPr/>
        </p:nvSpPr>
        <p:spPr>
          <a:xfrm>
            <a:off x="960120" y="5102352"/>
            <a:ext cx="30175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A8B7C9"/>
                </a:solidFill>
                <a:latin typeface="Noto Sans CJK SC"/>
              </a:rPr>
              <a:t>仍须满足其他义务</a:t>
            </a:r>
          </a:p>
        </p:txBody>
      </p:sp>
      <p:sp>
        <p:nvSpPr>
          <p:cNvPr id="27" name="TextBox 26"/>
          <p:cNvSpPr txBox="1"/>
          <p:nvPr/>
        </p:nvSpPr>
        <p:spPr>
          <a:xfrm>
            <a:off x="4617720" y="1773936"/>
            <a:ext cx="6126480" cy="32004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FB455"/>
                </a:solidFill>
                <a:latin typeface="Noto Sans CJK SC"/>
              </a:rPr>
              <a:t>遇到以下任一项 → 反转为需要申请</a:t>
            </a:r>
          </a:p>
        </p:txBody>
      </p:sp>
      <p:sp>
        <p:nvSpPr>
          <p:cNvPr id="28" name="Rounded Rectangle 27"/>
          <p:cNvSpPr/>
          <p:nvPr/>
        </p:nvSpPr>
        <p:spPr>
          <a:xfrm>
            <a:off x="4617720" y="2331720"/>
            <a:ext cx="438912" cy="43891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617720" y="2423160"/>
            <a:ext cx="438912"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①</a:t>
            </a:r>
          </a:p>
        </p:txBody>
      </p:sp>
      <p:sp>
        <p:nvSpPr>
          <p:cNvPr id="30" name="TextBox 29"/>
          <p:cNvSpPr txBox="1"/>
          <p:nvPr/>
        </p:nvSpPr>
        <p:spPr>
          <a:xfrm>
            <a:off x="5230368" y="2404872"/>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通信基站 / 互联网中继飞行</a:t>
            </a:r>
          </a:p>
        </p:txBody>
      </p:sp>
      <p:sp>
        <p:nvSpPr>
          <p:cNvPr id="31" name="Rounded Rectangle 30"/>
          <p:cNvSpPr/>
          <p:nvPr/>
        </p:nvSpPr>
        <p:spPr>
          <a:xfrm>
            <a:off x="4617720" y="2990087"/>
            <a:ext cx="438912" cy="43891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617720" y="3081527"/>
            <a:ext cx="438912"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②</a:t>
            </a:r>
          </a:p>
        </p:txBody>
      </p:sp>
      <p:sp>
        <p:nvSpPr>
          <p:cNvPr id="33" name="TextBox 32"/>
          <p:cNvSpPr txBox="1"/>
          <p:nvPr/>
        </p:nvSpPr>
        <p:spPr>
          <a:xfrm>
            <a:off x="5230368" y="3063239"/>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危险品或投放物品（农用例外）</a:t>
            </a:r>
          </a:p>
        </p:txBody>
      </p:sp>
      <p:sp>
        <p:nvSpPr>
          <p:cNvPr id="34" name="Rounded Rectangle 33"/>
          <p:cNvSpPr/>
          <p:nvPr/>
        </p:nvSpPr>
        <p:spPr>
          <a:xfrm>
            <a:off x="4617720" y="3648456"/>
            <a:ext cx="438912" cy="43891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617720" y="3739896"/>
            <a:ext cx="438912"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③</a:t>
            </a:r>
          </a:p>
        </p:txBody>
      </p:sp>
      <p:sp>
        <p:nvSpPr>
          <p:cNvPr id="36" name="TextBox 35"/>
          <p:cNvSpPr txBox="1"/>
          <p:nvPr/>
        </p:nvSpPr>
        <p:spPr>
          <a:xfrm>
            <a:off x="5230368" y="3721607"/>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飞越集会人群上空</a:t>
            </a:r>
          </a:p>
        </p:txBody>
      </p:sp>
      <p:sp>
        <p:nvSpPr>
          <p:cNvPr id="37" name="Rounded Rectangle 36"/>
          <p:cNvSpPr/>
          <p:nvPr/>
        </p:nvSpPr>
        <p:spPr>
          <a:xfrm>
            <a:off x="4617720" y="4306824"/>
            <a:ext cx="438912" cy="43891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4617720" y="4398264"/>
            <a:ext cx="438912"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④</a:t>
            </a:r>
          </a:p>
        </p:txBody>
      </p:sp>
      <p:sp>
        <p:nvSpPr>
          <p:cNvPr id="39" name="TextBox 38"/>
          <p:cNvSpPr txBox="1"/>
          <p:nvPr/>
        </p:nvSpPr>
        <p:spPr>
          <a:xfrm>
            <a:off x="5230368" y="4379976"/>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移动交通工具上操控</a:t>
            </a:r>
          </a:p>
        </p:txBody>
      </p:sp>
      <p:sp>
        <p:nvSpPr>
          <p:cNvPr id="40" name="Rounded Rectangle 39"/>
          <p:cNvSpPr/>
          <p:nvPr/>
        </p:nvSpPr>
        <p:spPr>
          <a:xfrm>
            <a:off x="4617720" y="4965192"/>
            <a:ext cx="438912" cy="438912"/>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4617720" y="5056631"/>
            <a:ext cx="438912"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⑤</a:t>
            </a:r>
          </a:p>
        </p:txBody>
      </p:sp>
      <p:sp>
        <p:nvSpPr>
          <p:cNvPr id="42" name="TextBox 41"/>
          <p:cNvSpPr txBox="1"/>
          <p:nvPr/>
        </p:nvSpPr>
        <p:spPr>
          <a:xfrm>
            <a:off x="5230368" y="5038344"/>
            <a:ext cx="539496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4F7FB"/>
                </a:solidFill>
                <a:latin typeface="Noto Sans CJK SC"/>
              </a:rPr>
              <a:t>分布式操作或集群飞行</a:t>
            </a:r>
          </a:p>
        </p:txBody>
      </p:sp>
      <p:sp>
        <p:nvSpPr>
          <p:cNvPr id="43" name="Rounded Rectangle 42"/>
          <p:cNvSpPr/>
          <p:nvPr/>
        </p:nvSpPr>
        <p:spPr>
          <a:xfrm>
            <a:off x="4617720" y="5742432"/>
            <a:ext cx="6309360" cy="38404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4800600" y="5824728"/>
            <a:ext cx="594360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A8B7C9"/>
                </a:solidFill>
                <a:latin typeface="Noto Sans CJK SC"/>
              </a:rPr>
              <a:t>申请时点：通常拟飞前1日12时前；紧急任务有专门时限。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申请材料</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法规把数据链参数直接写进飞行活动申请</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C2 不是后台技术细节，而是可审查的运行能力</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13</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第27条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13</a:t>
            </a:r>
          </a:p>
        </p:txBody>
      </p:sp>
      <p:sp>
        <p:nvSpPr>
          <p:cNvPr id="23" name="Rounded Rectangle 22"/>
          <p:cNvSpPr/>
          <p:nvPr/>
        </p:nvSpPr>
        <p:spPr>
          <a:xfrm>
            <a:off x="749808" y="1755648"/>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9536" y="1874519"/>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D7CFF"/>
                </a:solidFill>
                <a:latin typeface="Noto Sans CJK SC"/>
              </a:rPr>
              <a:t>01</a:t>
            </a:r>
          </a:p>
        </p:txBody>
      </p:sp>
      <p:sp>
        <p:nvSpPr>
          <p:cNvPr id="25" name="TextBox 24"/>
          <p:cNvSpPr txBox="1"/>
          <p:nvPr/>
        </p:nvSpPr>
        <p:spPr>
          <a:xfrm>
            <a:off x="1353312" y="1847088"/>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单位 / 操控员 / 资质</a:t>
            </a:r>
          </a:p>
        </p:txBody>
      </p:sp>
      <p:sp>
        <p:nvSpPr>
          <p:cNvPr id="26" name="Rounded Rectangle 25"/>
          <p:cNvSpPr/>
          <p:nvPr/>
        </p:nvSpPr>
        <p:spPr>
          <a:xfrm>
            <a:off x="749808" y="2505456"/>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9536" y="2624327"/>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D7CFF"/>
                </a:solidFill>
                <a:latin typeface="Noto Sans CJK SC"/>
              </a:rPr>
              <a:t>02</a:t>
            </a:r>
          </a:p>
        </p:txBody>
      </p:sp>
      <p:sp>
        <p:nvSpPr>
          <p:cNvPr id="28" name="TextBox 27"/>
          <p:cNvSpPr txBox="1"/>
          <p:nvPr/>
        </p:nvSpPr>
        <p:spPr>
          <a:xfrm>
            <a:off x="1353312" y="2596896"/>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机型 / 数量 / 登记</a:t>
            </a:r>
          </a:p>
        </p:txBody>
      </p:sp>
      <p:sp>
        <p:nvSpPr>
          <p:cNvPr id="29" name="Rounded Rectangle 28"/>
          <p:cNvSpPr/>
          <p:nvPr/>
        </p:nvSpPr>
        <p:spPr>
          <a:xfrm>
            <a:off x="749808" y="3255263"/>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59536" y="3374135"/>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D7CFF"/>
                </a:solidFill>
                <a:latin typeface="Noto Sans CJK SC"/>
              </a:rPr>
              <a:t>03</a:t>
            </a:r>
          </a:p>
        </p:txBody>
      </p:sp>
      <p:sp>
        <p:nvSpPr>
          <p:cNvPr id="31" name="TextBox 30"/>
          <p:cNvSpPr txBox="1"/>
          <p:nvPr/>
        </p:nvSpPr>
        <p:spPr>
          <a:xfrm>
            <a:off x="1353312" y="3346703"/>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任务性质 / 飞行方式</a:t>
            </a:r>
          </a:p>
        </p:txBody>
      </p:sp>
      <p:sp>
        <p:nvSpPr>
          <p:cNvPr id="32" name="Rounded Rectangle 31"/>
          <p:cNvSpPr/>
          <p:nvPr/>
        </p:nvSpPr>
        <p:spPr>
          <a:xfrm>
            <a:off x="749808" y="4005072"/>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59536" y="4123944"/>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D7CFF"/>
                </a:solidFill>
                <a:latin typeface="Noto Sans CJK SC"/>
              </a:rPr>
              <a:t>04</a:t>
            </a:r>
          </a:p>
        </p:txBody>
      </p:sp>
      <p:sp>
        <p:nvSpPr>
          <p:cNvPr id="34" name="TextBox 33"/>
          <p:cNvSpPr txBox="1"/>
          <p:nvPr/>
        </p:nvSpPr>
        <p:spPr>
          <a:xfrm>
            <a:off x="1353312" y="4096511"/>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起降与备降场地</a:t>
            </a:r>
          </a:p>
        </p:txBody>
      </p:sp>
      <p:sp>
        <p:nvSpPr>
          <p:cNvPr id="35" name="Rounded Rectangle 34"/>
          <p:cNvSpPr/>
          <p:nvPr/>
        </p:nvSpPr>
        <p:spPr>
          <a:xfrm>
            <a:off x="749808" y="4754879"/>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59536" y="4873751"/>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4D7CFF"/>
                </a:solidFill>
                <a:latin typeface="Noto Sans CJK SC"/>
              </a:rPr>
              <a:t>05</a:t>
            </a:r>
          </a:p>
        </p:txBody>
      </p:sp>
      <p:sp>
        <p:nvSpPr>
          <p:cNvPr id="37" name="TextBox 36"/>
          <p:cNvSpPr txBox="1"/>
          <p:nvPr/>
        </p:nvSpPr>
        <p:spPr>
          <a:xfrm>
            <a:off x="1353312" y="4846319"/>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航线 / 高度 / 速度 / 空域</a:t>
            </a:r>
          </a:p>
        </p:txBody>
      </p:sp>
      <p:sp>
        <p:nvSpPr>
          <p:cNvPr id="38" name="Rounded Rectangle 37"/>
          <p:cNvSpPr/>
          <p:nvPr/>
        </p:nvSpPr>
        <p:spPr>
          <a:xfrm>
            <a:off x="6172200" y="1755648"/>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281928" y="1874519"/>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06</a:t>
            </a:r>
          </a:p>
        </p:txBody>
      </p:sp>
      <p:sp>
        <p:nvSpPr>
          <p:cNvPr id="40" name="TextBox 39"/>
          <p:cNvSpPr txBox="1"/>
          <p:nvPr/>
        </p:nvSpPr>
        <p:spPr>
          <a:xfrm>
            <a:off x="6775704" y="1847088"/>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通信联络方法</a:t>
            </a:r>
          </a:p>
        </p:txBody>
      </p:sp>
      <p:sp>
        <p:nvSpPr>
          <p:cNvPr id="41" name="Rounded Rectangle 40"/>
          <p:cNvSpPr/>
          <p:nvPr/>
        </p:nvSpPr>
        <p:spPr>
          <a:xfrm>
            <a:off x="6172200" y="2505456"/>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281928" y="2624327"/>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07</a:t>
            </a:r>
          </a:p>
        </p:txBody>
      </p:sp>
      <p:sp>
        <p:nvSpPr>
          <p:cNvPr id="43" name="TextBox 42"/>
          <p:cNvSpPr txBox="1"/>
          <p:nvPr/>
        </p:nvSpPr>
        <p:spPr>
          <a:xfrm>
            <a:off x="6775704" y="2596896"/>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C2 无线电频率 + 占用带宽</a:t>
            </a:r>
          </a:p>
        </p:txBody>
      </p:sp>
      <p:sp>
        <p:nvSpPr>
          <p:cNvPr id="44" name="Rounded Rectangle 43"/>
          <p:cNvSpPr/>
          <p:nvPr/>
        </p:nvSpPr>
        <p:spPr>
          <a:xfrm>
            <a:off x="6172200" y="3255263"/>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281928" y="3374135"/>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08</a:t>
            </a:r>
          </a:p>
        </p:txBody>
      </p:sp>
      <p:sp>
        <p:nvSpPr>
          <p:cNvPr id="46" name="TextBox 45"/>
          <p:cNvSpPr txBox="1"/>
          <p:nvPr/>
        </p:nvSpPr>
        <p:spPr>
          <a:xfrm>
            <a:off x="6775704" y="3346703"/>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通信 / 导航 / 被监视能力</a:t>
            </a:r>
          </a:p>
        </p:txBody>
      </p:sp>
      <p:sp>
        <p:nvSpPr>
          <p:cNvPr id="47" name="Rounded Rectangle 46"/>
          <p:cNvSpPr/>
          <p:nvPr/>
        </p:nvSpPr>
        <p:spPr>
          <a:xfrm>
            <a:off x="6172200" y="4005072"/>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281928" y="4123944"/>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09</a:t>
            </a:r>
          </a:p>
        </p:txBody>
      </p:sp>
      <p:sp>
        <p:nvSpPr>
          <p:cNvPr id="49" name="TextBox 48"/>
          <p:cNvSpPr txBox="1"/>
          <p:nvPr/>
        </p:nvSpPr>
        <p:spPr>
          <a:xfrm>
            <a:off x="6775704" y="4096511"/>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监视设备与代码（如适用）</a:t>
            </a:r>
          </a:p>
        </p:txBody>
      </p:sp>
      <p:sp>
        <p:nvSpPr>
          <p:cNvPr id="50" name="Rounded Rectangle 49"/>
          <p:cNvSpPr/>
          <p:nvPr/>
        </p:nvSpPr>
        <p:spPr>
          <a:xfrm>
            <a:off x="6172200" y="4754879"/>
            <a:ext cx="5047488" cy="5669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281928" y="4873751"/>
            <a:ext cx="384048"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FFB455"/>
                </a:solidFill>
                <a:latin typeface="Noto Sans CJK SC"/>
              </a:rPr>
              <a:t>10</a:t>
            </a:r>
          </a:p>
        </p:txBody>
      </p:sp>
      <p:sp>
        <p:nvSpPr>
          <p:cNvPr id="52" name="TextBox 51"/>
          <p:cNvSpPr txBox="1"/>
          <p:nvPr/>
        </p:nvSpPr>
        <p:spPr>
          <a:xfrm>
            <a:off x="6775704" y="4846319"/>
            <a:ext cx="42062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50" b="1" i="0">
                <a:solidFill>
                  <a:srgbClr val="F4F7FB"/>
                </a:solidFill>
                <a:latin typeface="Noto Sans CJK SC"/>
              </a:rPr>
              <a:t>应急处置程序 / 特殊保障</a:t>
            </a:r>
          </a:p>
        </p:txBody>
      </p:sp>
      <p:sp>
        <p:nvSpPr>
          <p:cNvPr id="53" name="Rounded Rectangle 52"/>
          <p:cNvSpPr/>
          <p:nvPr/>
        </p:nvSpPr>
        <p:spPr>
          <a:xfrm>
            <a:off x="841248" y="5724144"/>
            <a:ext cx="10469880" cy="42062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1005840" y="5833872"/>
            <a:ext cx="10149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35D5E8"/>
                </a:solidFill>
                <a:latin typeface="Noto Sans CJK SC"/>
              </a:rPr>
              <a:t>建议附件：链路架构图｜覆盖预测｜失联逻辑｜频率/设备合规证据｜测试报告｜配置基线</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无线电合规</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三条直连频段 + 公众移动通信 + 卫星：许可逻辑不同</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2015 年频率通知已废止；以 2024 年起施行的新办法为准</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14</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来源：R4 第4–16、24条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14</a:t>
            </a:r>
          </a:p>
        </p:txBody>
      </p:sp>
      <p:sp>
        <p:nvSpPr>
          <p:cNvPr id="23" name="Table_r0c0"/>
          <p:cNvSpPr/>
          <p:nvPr/>
        </p:nvSpPr>
        <p:spPr>
          <a:xfrm>
            <a:off x="502920" y="1664208"/>
            <a:ext cx="1508760" cy="658368"/>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66928" y="1691640"/>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资源</a:t>
            </a:r>
          </a:p>
        </p:txBody>
      </p:sp>
      <p:sp>
        <p:nvSpPr>
          <p:cNvPr id="25" name="Table_r0c1"/>
          <p:cNvSpPr/>
          <p:nvPr/>
        </p:nvSpPr>
        <p:spPr>
          <a:xfrm>
            <a:off x="2011680" y="1664208"/>
            <a:ext cx="2148840" cy="658368"/>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075688" y="1691640"/>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用途/边界</a:t>
            </a:r>
          </a:p>
        </p:txBody>
      </p:sp>
      <p:sp>
        <p:nvSpPr>
          <p:cNvPr id="27" name="Table_r0c2"/>
          <p:cNvSpPr/>
          <p:nvPr/>
        </p:nvSpPr>
        <p:spPr>
          <a:xfrm>
            <a:off x="4160520" y="1664208"/>
            <a:ext cx="2926080" cy="658368"/>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224528" y="1691640"/>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许可与执照（概要）</a:t>
            </a:r>
          </a:p>
        </p:txBody>
      </p:sp>
      <p:sp>
        <p:nvSpPr>
          <p:cNvPr id="29" name="Table_r0c3"/>
          <p:cNvSpPr/>
          <p:nvPr/>
        </p:nvSpPr>
        <p:spPr>
          <a:xfrm>
            <a:off x="7086600" y="1664208"/>
            <a:ext cx="4590288" cy="658368"/>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150608" y="1691640"/>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工程提醒</a:t>
            </a:r>
          </a:p>
        </p:txBody>
      </p:sp>
      <p:sp>
        <p:nvSpPr>
          <p:cNvPr id="31" name="Table_r1c0"/>
          <p:cNvSpPr/>
          <p:nvPr/>
        </p:nvSpPr>
        <p:spPr>
          <a:xfrm>
            <a:off x="502920" y="2322576"/>
            <a:ext cx="150876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66928" y="2350008"/>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2400–2476 MHz</a:t>
            </a:r>
          </a:p>
        </p:txBody>
      </p:sp>
      <p:sp>
        <p:nvSpPr>
          <p:cNvPr id="33" name="Table_r1c1"/>
          <p:cNvSpPr/>
          <p:nvPr/>
        </p:nvSpPr>
        <p:spPr>
          <a:xfrm>
            <a:off x="2011680" y="2322576"/>
            <a:ext cx="214884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075688" y="2350008"/>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直连 C2/遥测/信息</a:t>
            </a:r>
          </a:p>
        </p:txBody>
      </p:sp>
      <p:sp>
        <p:nvSpPr>
          <p:cNvPr id="35" name="Table_r1c2"/>
          <p:cNvSpPr/>
          <p:nvPr/>
        </p:nvSpPr>
        <p:spPr>
          <a:xfrm>
            <a:off x="4160520" y="2322576"/>
            <a:ext cx="292608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4224528" y="2350008"/>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无需频率许可/台执照</a:t>
            </a:r>
          </a:p>
        </p:txBody>
      </p:sp>
      <p:sp>
        <p:nvSpPr>
          <p:cNvPr id="37" name="Table_r1c3"/>
          <p:cNvSpPr/>
          <p:nvPr/>
        </p:nvSpPr>
        <p:spPr>
          <a:xfrm>
            <a:off x="7086600" y="2322576"/>
            <a:ext cx="4590288"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150608" y="2350008"/>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共享频谱；不得造成有害干扰</a:t>
            </a:r>
          </a:p>
        </p:txBody>
      </p:sp>
      <p:sp>
        <p:nvSpPr>
          <p:cNvPr id="39" name="Table_r2c0"/>
          <p:cNvSpPr/>
          <p:nvPr/>
        </p:nvSpPr>
        <p:spPr>
          <a:xfrm>
            <a:off x="502920" y="2980944"/>
            <a:ext cx="150876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66928" y="3008375"/>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5725–5829 MHz</a:t>
            </a:r>
          </a:p>
        </p:txBody>
      </p:sp>
      <p:sp>
        <p:nvSpPr>
          <p:cNvPr id="41" name="Table_r2c1"/>
          <p:cNvSpPr/>
          <p:nvPr/>
        </p:nvSpPr>
        <p:spPr>
          <a:xfrm>
            <a:off x="2011680" y="2980944"/>
            <a:ext cx="214884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2075688" y="3008375"/>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直连 C2/遥测/信息</a:t>
            </a:r>
          </a:p>
        </p:txBody>
      </p:sp>
      <p:sp>
        <p:nvSpPr>
          <p:cNvPr id="43" name="Table_r2c2"/>
          <p:cNvSpPr/>
          <p:nvPr/>
        </p:nvSpPr>
        <p:spPr>
          <a:xfrm>
            <a:off x="4160520" y="2980944"/>
            <a:ext cx="292608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4224528" y="3008375"/>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无需频率许可/台执照</a:t>
            </a:r>
          </a:p>
        </p:txBody>
      </p:sp>
      <p:sp>
        <p:nvSpPr>
          <p:cNvPr id="45" name="Table_r2c3"/>
          <p:cNvSpPr/>
          <p:nvPr/>
        </p:nvSpPr>
        <p:spPr>
          <a:xfrm>
            <a:off x="7086600" y="2980944"/>
            <a:ext cx="4590288"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150608" y="3008375"/>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路径损耗更高；设备须合规</a:t>
            </a:r>
          </a:p>
        </p:txBody>
      </p:sp>
      <p:sp>
        <p:nvSpPr>
          <p:cNvPr id="47" name="Table_r3c0"/>
          <p:cNvSpPr/>
          <p:nvPr/>
        </p:nvSpPr>
        <p:spPr>
          <a:xfrm>
            <a:off x="502920" y="3639312"/>
            <a:ext cx="150876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566928" y="3666744"/>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1430–1444 MHz</a:t>
            </a:r>
          </a:p>
        </p:txBody>
      </p:sp>
      <p:sp>
        <p:nvSpPr>
          <p:cNvPr id="49" name="Table_r3c1"/>
          <p:cNvSpPr/>
          <p:nvPr/>
        </p:nvSpPr>
        <p:spPr>
          <a:xfrm>
            <a:off x="2011680" y="3639312"/>
            <a:ext cx="214884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2075688" y="3666744"/>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遥测与信息下行</a:t>
            </a:r>
          </a:p>
        </p:txBody>
      </p:sp>
      <p:sp>
        <p:nvSpPr>
          <p:cNvPr id="51" name="Table_r3c2"/>
          <p:cNvSpPr/>
          <p:nvPr/>
        </p:nvSpPr>
        <p:spPr>
          <a:xfrm>
            <a:off x="4160520" y="3639312"/>
            <a:ext cx="292608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4224528" y="3666744"/>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需频率许可 + 台执照</a:t>
            </a:r>
          </a:p>
        </p:txBody>
      </p:sp>
      <p:sp>
        <p:nvSpPr>
          <p:cNvPr id="53" name="Table_r3c3"/>
          <p:cNvSpPr/>
          <p:nvPr/>
        </p:nvSpPr>
        <p:spPr>
          <a:xfrm>
            <a:off x="7086600" y="3639312"/>
            <a:ext cx="4590288"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7150608" y="3666744"/>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1430–1438 警用；其他主体 1438–1444</a:t>
            </a:r>
          </a:p>
        </p:txBody>
      </p:sp>
      <p:sp>
        <p:nvSpPr>
          <p:cNvPr id="55" name="Table_r4c0"/>
          <p:cNvSpPr/>
          <p:nvPr/>
        </p:nvSpPr>
        <p:spPr>
          <a:xfrm>
            <a:off x="502920" y="4297680"/>
            <a:ext cx="150876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566928" y="4325112"/>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公众移动通信</a:t>
            </a:r>
          </a:p>
        </p:txBody>
      </p:sp>
      <p:sp>
        <p:nvSpPr>
          <p:cNvPr id="57" name="Table_r4c1"/>
          <p:cNvSpPr/>
          <p:nvPr/>
        </p:nvSpPr>
        <p:spPr>
          <a:xfrm>
            <a:off x="2011680" y="4297680"/>
            <a:ext cx="214884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2075688" y="4325112"/>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C2/遥测/信息</a:t>
            </a:r>
          </a:p>
        </p:txBody>
      </p:sp>
      <p:sp>
        <p:nvSpPr>
          <p:cNvPr id="59" name="Table_r4c2"/>
          <p:cNvSpPr/>
          <p:nvPr/>
        </p:nvSpPr>
        <p:spPr>
          <a:xfrm>
            <a:off x="4160520" y="4297680"/>
            <a:ext cx="2926080"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4224528" y="4325112"/>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依法使用境内服务 + 专用 SIM</a:t>
            </a:r>
          </a:p>
        </p:txBody>
      </p:sp>
      <p:sp>
        <p:nvSpPr>
          <p:cNvPr id="61" name="Table_r4c3"/>
          <p:cNvSpPr/>
          <p:nvPr/>
        </p:nvSpPr>
        <p:spPr>
          <a:xfrm>
            <a:off x="7086600" y="4297680"/>
            <a:ext cx="4590288" cy="658368"/>
          </a:xfrm>
          <a:prstGeom prst="rect">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7150608" y="4325112"/>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网络 QoS/覆盖不是航空安全承诺</a:t>
            </a:r>
          </a:p>
        </p:txBody>
      </p:sp>
      <p:sp>
        <p:nvSpPr>
          <p:cNvPr id="63" name="Table_r5c0"/>
          <p:cNvSpPr/>
          <p:nvPr/>
        </p:nvSpPr>
        <p:spPr>
          <a:xfrm>
            <a:off x="502920" y="4956048"/>
            <a:ext cx="150876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566928" y="4983480"/>
            <a:ext cx="1380743"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卫星通信</a:t>
            </a:r>
          </a:p>
        </p:txBody>
      </p:sp>
      <p:sp>
        <p:nvSpPr>
          <p:cNvPr id="65" name="Table_r5c1"/>
          <p:cNvSpPr/>
          <p:nvPr/>
        </p:nvSpPr>
        <p:spPr>
          <a:xfrm>
            <a:off x="2011680" y="4956048"/>
            <a:ext cx="214884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2075688" y="4983480"/>
            <a:ext cx="202082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中继 / BLOS</a:t>
            </a:r>
          </a:p>
        </p:txBody>
      </p:sp>
      <p:sp>
        <p:nvSpPr>
          <p:cNvPr id="67" name="Table_r5c2"/>
          <p:cNvSpPr/>
          <p:nvPr/>
        </p:nvSpPr>
        <p:spPr>
          <a:xfrm>
            <a:off x="4160520" y="4956048"/>
            <a:ext cx="2926080"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4224528" y="4983480"/>
            <a:ext cx="2798064"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相应频率许可 + 台执照</a:t>
            </a:r>
          </a:p>
        </p:txBody>
      </p:sp>
      <p:sp>
        <p:nvSpPr>
          <p:cNvPr id="69" name="Table_r5c3"/>
          <p:cNvSpPr/>
          <p:nvPr/>
        </p:nvSpPr>
        <p:spPr>
          <a:xfrm>
            <a:off x="7086600" y="4956048"/>
            <a:ext cx="4590288" cy="658368"/>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7150608" y="4983480"/>
            <a:ext cx="4462272" cy="603503"/>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时延、波束遮挡与合法服务体系</a:t>
            </a:r>
          </a:p>
        </p:txBody>
      </p:sp>
      <p:sp>
        <p:nvSpPr>
          <p:cNvPr id="71" name="TextBox 70"/>
          <p:cNvSpPr txBox="1"/>
          <p:nvPr/>
        </p:nvSpPr>
        <p:spPr>
          <a:xfrm>
            <a:off x="777240" y="5925312"/>
            <a:ext cx="105156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FB455"/>
                </a:solidFill>
                <a:latin typeface="Noto Sans CJK SC"/>
              </a:rPr>
              <a:t>微型机只能使用 2400–2476 / 5725–5829 MHz，并按微功率短距离管理要求执行。</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运行识别</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2026：广播式让周边‘看得见’，网络式让监管‘汇得拢’</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运行全过程主动报送身份、位置、速度、状态等信息</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15</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来源：R6 · R7 · R8</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15</a:t>
            </a:r>
          </a:p>
        </p:txBody>
      </p:sp>
      <p:sp>
        <p:nvSpPr>
          <p:cNvPr id="23" name="Rounded Rectangle 22"/>
          <p:cNvSpPr/>
          <p:nvPr/>
        </p:nvSpPr>
        <p:spPr>
          <a:xfrm>
            <a:off x="731520" y="1783080"/>
            <a:ext cx="2926080" cy="36118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IDDrone_body"/>
          <p:cNvSpPr/>
          <p:nvPr/>
        </p:nvSpPr>
        <p:spPr>
          <a:xfrm>
            <a:off x="1988819" y="2423160"/>
            <a:ext cx="411479" cy="182880"/>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5" name="Connector 24"/>
          <p:cNvCxnSpPr/>
          <p:nvPr/>
        </p:nvCxnSpPr>
        <p:spPr>
          <a:xfrm flipH="1" flipV="1">
            <a:off x="1668779" y="2194560"/>
            <a:ext cx="411481" cy="32004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2308860" y="2194560"/>
            <a:ext cx="411480" cy="32004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1668779" y="2514600"/>
            <a:ext cx="411481" cy="32004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2308860" y="2514600"/>
            <a:ext cx="411480" cy="32004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9" name="RIDDrone_rotor"/>
          <p:cNvSpPr/>
          <p:nvPr/>
        </p:nvSpPr>
        <p:spPr>
          <a:xfrm>
            <a:off x="1485900" y="2137410"/>
            <a:ext cx="365760" cy="11430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IDDrone_rotor"/>
          <p:cNvSpPr/>
          <p:nvPr/>
        </p:nvSpPr>
        <p:spPr>
          <a:xfrm>
            <a:off x="2537460" y="2137410"/>
            <a:ext cx="365760" cy="11430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IDDrone_rotor"/>
          <p:cNvSpPr/>
          <p:nvPr/>
        </p:nvSpPr>
        <p:spPr>
          <a:xfrm>
            <a:off x="1485900" y="2777490"/>
            <a:ext cx="365760" cy="11430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IDDrone_rotor"/>
          <p:cNvSpPr/>
          <p:nvPr/>
        </p:nvSpPr>
        <p:spPr>
          <a:xfrm>
            <a:off x="2537460" y="2777490"/>
            <a:ext cx="365760" cy="114300"/>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371600" y="3154680"/>
            <a:ext cx="1645920"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35D5E8"/>
                </a:solidFill>
                <a:latin typeface="Noto Sans CJK SC"/>
              </a:rPr>
              <a:t>发送端</a:t>
            </a:r>
          </a:p>
        </p:txBody>
      </p:sp>
      <p:sp>
        <p:nvSpPr>
          <p:cNvPr id="34" name="TextBox 33"/>
          <p:cNvSpPr txBox="1"/>
          <p:nvPr/>
        </p:nvSpPr>
        <p:spPr>
          <a:xfrm>
            <a:off x="1097280" y="3621024"/>
            <a:ext cx="219456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0" i="0">
                <a:solidFill>
                  <a:srgbClr val="A8B7C9"/>
                </a:solidFill>
                <a:latin typeface="Noto Sans CJK SC"/>
              </a:rPr>
              <a:t>身份｜位置｜速度｜状态</a:t>
            </a:r>
          </a:p>
        </p:txBody>
      </p:sp>
      <p:sp>
        <p:nvSpPr>
          <p:cNvPr id="35" name="Rounded Rectangle 34"/>
          <p:cNvSpPr/>
          <p:nvPr/>
        </p:nvSpPr>
        <p:spPr>
          <a:xfrm>
            <a:off x="1371600" y="4187952"/>
            <a:ext cx="1645920"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408176" y="4201668"/>
            <a:ext cx="157276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运行全过程</a:t>
            </a:r>
          </a:p>
        </p:txBody>
      </p:sp>
      <p:sp>
        <p:nvSpPr>
          <p:cNvPr id="37" name="Rounded Rectangle 36"/>
          <p:cNvSpPr/>
          <p:nvPr/>
        </p:nvSpPr>
        <p:spPr>
          <a:xfrm>
            <a:off x="4160520" y="1783080"/>
            <a:ext cx="2971800" cy="3611880"/>
          </a:xfrm>
          <a:prstGeom prst="roundRect">
            <a:avLst>
              <a:gd name="adj" fmla="val 12000"/>
            </a:avLst>
          </a:prstGeom>
          <a:solidFill>
            <a:srgbClr val="112A27"/>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4892040" y="2084831"/>
            <a:ext cx="1463040"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4ADE80"/>
                </a:solidFill>
                <a:latin typeface="Noto Sans CJK SC"/>
              </a:rPr>
              <a:t>广播式</a:t>
            </a:r>
          </a:p>
        </p:txBody>
      </p:sp>
      <p:sp>
        <p:nvSpPr>
          <p:cNvPr id="39" name="Arc 38"/>
          <p:cNvSpPr/>
          <p:nvPr/>
        </p:nvSpPr>
        <p:spPr>
          <a:xfrm>
            <a:off x="4389120" y="2834640"/>
            <a:ext cx="2011680" cy="800100"/>
          </a:xfrm>
          <a:prstGeom prst="arc">
            <a:avLst/>
          </a:prstGeom>
          <a:noFill/>
          <a:ln w="1778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Arc 39"/>
          <p:cNvSpPr/>
          <p:nvPr/>
        </p:nvSpPr>
        <p:spPr>
          <a:xfrm>
            <a:off x="4229100" y="2834640"/>
            <a:ext cx="2331720" cy="880110"/>
          </a:xfrm>
          <a:prstGeom prst="arc">
            <a:avLst/>
          </a:prstGeom>
          <a:noFill/>
          <a:ln w="1778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Arc 40"/>
          <p:cNvSpPr/>
          <p:nvPr/>
        </p:nvSpPr>
        <p:spPr>
          <a:xfrm>
            <a:off x="4069080" y="2834640"/>
            <a:ext cx="2651760" cy="960120"/>
          </a:xfrm>
          <a:prstGeom prst="arc">
            <a:avLst/>
          </a:prstGeom>
          <a:noFill/>
          <a:ln w="1778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4572000" y="4343400"/>
            <a:ext cx="2148840" cy="3657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4F7FB"/>
                </a:solidFill>
                <a:latin typeface="Noto Sans CJK SC"/>
              </a:rPr>
              <a:t>本地接收与区域感知</a:t>
            </a:r>
          </a:p>
        </p:txBody>
      </p:sp>
      <p:sp>
        <p:nvSpPr>
          <p:cNvPr id="43" name="Rounded Rectangle 42"/>
          <p:cNvSpPr/>
          <p:nvPr/>
        </p:nvSpPr>
        <p:spPr>
          <a:xfrm>
            <a:off x="7635240" y="1783080"/>
            <a:ext cx="3840480" cy="3611880"/>
          </a:xfrm>
          <a:prstGeom prst="roundRect">
            <a:avLst>
              <a:gd name="adj" fmla="val 12000"/>
            </a:avLst>
          </a:prstGeom>
          <a:solidFill>
            <a:srgbClr val="122039"/>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8705088" y="2084831"/>
            <a:ext cx="1645920"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4D7CFF"/>
                </a:solidFill>
                <a:latin typeface="Noto Sans CJK SC"/>
              </a:rPr>
              <a:t>网络式</a:t>
            </a:r>
          </a:p>
        </p:txBody>
      </p:sp>
      <p:sp>
        <p:nvSpPr>
          <p:cNvPr id="45" name="Rounded Rectangle 44"/>
          <p:cNvSpPr/>
          <p:nvPr/>
        </p:nvSpPr>
        <p:spPr>
          <a:xfrm>
            <a:off x="8503920" y="2880360"/>
            <a:ext cx="2057400" cy="804672"/>
          </a:xfrm>
          <a:prstGeom prst="roundRect">
            <a:avLst>
              <a:gd name="adj" fmla="val 12000"/>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668512" y="3127248"/>
            <a:ext cx="173736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UOM / 接收处理系统</a:t>
            </a:r>
          </a:p>
        </p:txBody>
      </p:sp>
      <p:cxnSp>
        <p:nvCxnSpPr>
          <p:cNvPr id="47" name="Connector 46"/>
          <p:cNvCxnSpPr/>
          <p:nvPr/>
        </p:nvCxnSpPr>
        <p:spPr>
          <a:xfrm>
            <a:off x="7818120" y="3291840"/>
            <a:ext cx="667512" cy="0"/>
          </a:xfrm>
          <a:prstGeom prst="line">
            <a:avLst/>
          </a:prstGeom>
          <a:ln w="25400">
            <a:solidFill>
              <a:srgbClr val="4D7CFF"/>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10561320" y="3291840"/>
            <a:ext cx="594360" cy="0"/>
          </a:xfrm>
          <a:prstGeom prst="line">
            <a:avLst/>
          </a:prstGeom>
          <a:ln w="25400">
            <a:solidFill>
              <a:srgbClr val="4D7CFF"/>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302752" y="4343400"/>
            <a:ext cx="2514600" cy="3657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4F7FB"/>
                </a:solidFill>
                <a:latin typeface="Noto Sans CJK SC"/>
              </a:rPr>
              <a:t>集中接收、处理与监管</a:t>
            </a:r>
          </a:p>
        </p:txBody>
      </p:sp>
      <p:sp>
        <p:nvSpPr>
          <p:cNvPr id="50" name="Rounded Rectangle 49"/>
          <p:cNvSpPr/>
          <p:nvPr/>
        </p:nvSpPr>
        <p:spPr>
          <a:xfrm>
            <a:off x="868680" y="5468112"/>
            <a:ext cx="10469880" cy="73152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24128" y="5577840"/>
            <a:ext cx="1014984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80" b="1" i="0">
                <a:solidFill>
                  <a:srgbClr val="FFB455"/>
                </a:solidFill>
                <a:latin typeface="Noto Sans CJK SC"/>
              </a:rPr>
              <a:t>2026.08：无发送功能 → 不应运行｜已有部分能力存量 → 关注 2026.11.01｜加装模块 → 自实施起 36 个月过渡</a:t>
            </a:r>
          </a:p>
        </p:txBody>
      </p:sp>
      <p:sp>
        <p:nvSpPr>
          <p:cNvPr id="52" name="TextBox 51"/>
          <p:cNvSpPr txBox="1"/>
          <p:nvPr/>
        </p:nvSpPr>
        <p:spPr>
          <a:xfrm>
            <a:off x="1024128" y="5888736"/>
            <a:ext cx="10149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30" b="1" i="0">
                <a:solidFill>
                  <a:srgbClr val="A8B7C9"/>
                </a:solidFill>
                <a:latin typeface="Noto Sans CJK SC"/>
              </a:rPr>
              <a:t>适用例外：仅室内；仅在民航管制空域运行且具备准入 CNS 能力的大型系统。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数据与国家安全</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飞得合法，不等于采得、存得、传得合法</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对国企/央企任务，数据边界必须在起飞前定义</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16</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第34–35条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16</a:t>
            </a:r>
          </a:p>
        </p:txBody>
      </p:sp>
      <p:sp>
        <p:nvSpPr>
          <p:cNvPr id="23" name="Rounded Rectangle 22"/>
          <p:cNvSpPr/>
          <p:nvPr/>
        </p:nvSpPr>
        <p:spPr>
          <a:xfrm>
            <a:off x="685800" y="1828800"/>
            <a:ext cx="2450592" cy="19659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68680" y="2048256"/>
            <a:ext cx="2084831"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35D5E8"/>
                </a:solidFill>
                <a:latin typeface="Noto Sans CJK SC"/>
              </a:rPr>
              <a:t>采集</a:t>
            </a:r>
          </a:p>
        </p:txBody>
      </p:sp>
      <p:sp>
        <p:nvSpPr>
          <p:cNvPr id="25" name="TextBox 24"/>
          <p:cNvSpPr txBox="1"/>
          <p:nvPr/>
        </p:nvSpPr>
        <p:spPr>
          <a:xfrm>
            <a:off x="886968" y="2615184"/>
            <a:ext cx="2048256" cy="54864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0" i="0">
                <a:solidFill>
                  <a:srgbClr val="F4F7FB"/>
                </a:solidFill>
                <a:latin typeface="Noto Sans CJK SC"/>
              </a:rPr>
              <a:t>区域 / 分辨率 / 频段 / 人像车牌</a:t>
            </a:r>
          </a:p>
        </p:txBody>
      </p:sp>
      <p:sp>
        <p:nvSpPr>
          <p:cNvPr id="26" name="Rounded Rectangle 25"/>
          <p:cNvSpPr/>
          <p:nvPr/>
        </p:nvSpPr>
        <p:spPr>
          <a:xfrm>
            <a:off x="1280160" y="3310128"/>
            <a:ext cx="1261872"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316736" y="3323844"/>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最小必要</a:t>
            </a:r>
          </a:p>
        </p:txBody>
      </p:sp>
      <p:sp>
        <p:nvSpPr>
          <p:cNvPr id="28" name="TextBox 27"/>
          <p:cNvSpPr txBox="1"/>
          <p:nvPr/>
        </p:nvSpPr>
        <p:spPr>
          <a:xfrm>
            <a:off x="3172968" y="2578608"/>
            <a:ext cx="274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500" b="1" i="0">
                <a:solidFill>
                  <a:srgbClr val="6F8197"/>
                </a:solidFill>
                <a:latin typeface="Noto Sans CJK SC"/>
              </a:rPr>
              <a:t>›</a:t>
            </a:r>
          </a:p>
        </p:txBody>
      </p:sp>
      <p:sp>
        <p:nvSpPr>
          <p:cNvPr id="29" name="Rounded Rectangle 28"/>
          <p:cNvSpPr/>
          <p:nvPr/>
        </p:nvSpPr>
        <p:spPr>
          <a:xfrm>
            <a:off x="3502152" y="1828800"/>
            <a:ext cx="2450592" cy="19659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685032" y="2048256"/>
            <a:ext cx="2084831"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4D7CFF"/>
                </a:solidFill>
                <a:latin typeface="Noto Sans CJK SC"/>
              </a:rPr>
              <a:t>传输</a:t>
            </a:r>
          </a:p>
        </p:txBody>
      </p:sp>
      <p:sp>
        <p:nvSpPr>
          <p:cNvPr id="31" name="TextBox 30"/>
          <p:cNvSpPr txBox="1"/>
          <p:nvPr/>
        </p:nvSpPr>
        <p:spPr>
          <a:xfrm>
            <a:off x="3703320" y="2615184"/>
            <a:ext cx="2048256" cy="54864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0" i="0">
                <a:solidFill>
                  <a:srgbClr val="F4F7FB"/>
                </a:solidFill>
                <a:latin typeface="Noto Sans CJK SC"/>
              </a:rPr>
              <a:t>链路 / 云 / 跨域 / 出境</a:t>
            </a:r>
          </a:p>
        </p:txBody>
      </p:sp>
      <p:sp>
        <p:nvSpPr>
          <p:cNvPr id="32" name="Rounded Rectangle 31"/>
          <p:cNvSpPr/>
          <p:nvPr/>
        </p:nvSpPr>
        <p:spPr>
          <a:xfrm>
            <a:off x="4096512" y="3310128"/>
            <a:ext cx="1261872"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133088" y="3323844"/>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分级分域</a:t>
            </a:r>
          </a:p>
        </p:txBody>
      </p:sp>
      <p:sp>
        <p:nvSpPr>
          <p:cNvPr id="34" name="TextBox 33"/>
          <p:cNvSpPr txBox="1"/>
          <p:nvPr/>
        </p:nvSpPr>
        <p:spPr>
          <a:xfrm>
            <a:off x="5989320" y="2578608"/>
            <a:ext cx="274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500" b="1" i="0">
                <a:solidFill>
                  <a:srgbClr val="6F8197"/>
                </a:solidFill>
                <a:latin typeface="Noto Sans CJK SC"/>
              </a:rPr>
              <a:t>›</a:t>
            </a:r>
          </a:p>
        </p:txBody>
      </p:sp>
      <p:sp>
        <p:nvSpPr>
          <p:cNvPr id="35" name="Rounded Rectangle 34"/>
          <p:cNvSpPr/>
          <p:nvPr/>
        </p:nvSpPr>
        <p:spPr>
          <a:xfrm>
            <a:off x="6318504" y="1828800"/>
            <a:ext cx="2450592" cy="19659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01384" y="2048256"/>
            <a:ext cx="2084831"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B391FF"/>
                </a:solidFill>
                <a:latin typeface="Noto Sans CJK SC"/>
              </a:rPr>
              <a:t>存储</a:t>
            </a:r>
          </a:p>
        </p:txBody>
      </p:sp>
      <p:sp>
        <p:nvSpPr>
          <p:cNvPr id="37" name="TextBox 36"/>
          <p:cNvSpPr txBox="1"/>
          <p:nvPr/>
        </p:nvSpPr>
        <p:spPr>
          <a:xfrm>
            <a:off x="6519672" y="2615184"/>
            <a:ext cx="2048256" cy="54864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0" i="0">
                <a:solidFill>
                  <a:srgbClr val="F4F7FB"/>
                </a:solidFill>
                <a:latin typeface="Noto Sans CJK SC"/>
              </a:rPr>
              <a:t>机载 / 地面站 / 对象存储</a:t>
            </a:r>
          </a:p>
        </p:txBody>
      </p:sp>
      <p:sp>
        <p:nvSpPr>
          <p:cNvPr id="38" name="Rounded Rectangle 37"/>
          <p:cNvSpPr/>
          <p:nvPr/>
        </p:nvSpPr>
        <p:spPr>
          <a:xfrm>
            <a:off x="6912864" y="3310128"/>
            <a:ext cx="1261872" cy="283464"/>
          </a:xfrm>
          <a:prstGeom prst="roundRect">
            <a:avLst>
              <a:gd name="adj" fmla="val 12000"/>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949440" y="3323844"/>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加密与留存</a:t>
            </a:r>
          </a:p>
        </p:txBody>
      </p:sp>
      <p:sp>
        <p:nvSpPr>
          <p:cNvPr id="40" name="TextBox 39"/>
          <p:cNvSpPr txBox="1"/>
          <p:nvPr/>
        </p:nvSpPr>
        <p:spPr>
          <a:xfrm>
            <a:off x="8805672" y="2578608"/>
            <a:ext cx="2743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500" b="1" i="0">
                <a:solidFill>
                  <a:srgbClr val="6F8197"/>
                </a:solidFill>
                <a:latin typeface="Noto Sans CJK SC"/>
              </a:rPr>
              <a:t>›</a:t>
            </a:r>
          </a:p>
        </p:txBody>
      </p:sp>
      <p:sp>
        <p:nvSpPr>
          <p:cNvPr id="41" name="Rounded Rectangle 40"/>
          <p:cNvSpPr/>
          <p:nvPr/>
        </p:nvSpPr>
        <p:spPr>
          <a:xfrm>
            <a:off x="9134856" y="1828800"/>
            <a:ext cx="2450592" cy="19659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317736" y="2048256"/>
            <a:ext cx="2084831"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FFB455"/>
                </a:solidFill>
                <a:latin typeface="Noto Sans CJK SC"/>
              </a:rPr>
              <a:t>使用</a:t>
            </a:r>
          </a:p>
        </p:txBody>
      </p:sp>
      <p:sp>
        <p:nvSpPr>
          <p:cNvPr id="43" name="TextBox 42"/>
          <p:cNvSpPr txBox="1"/>
          <p:nvPr/>
        </p:nvSpPr>
        <p:spPr>
          <a:xfrm>
            <a:off x="9336024" y="2615184"/>
            <a:ext cx="2048256" cy="54864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0" i="0">
                <a:solidFill>
                  <a:srgbClr val="F4F7FB"/>
                </a:solidFill>
                <a:latin typeface="Noto Sans CJK SC"/>
              </a:rPr>
              <a:t>测绘 / AI / 共享 / 发布</a:t>
            </a:r>
          </a:p>
        </p:txBody>
      </p:sp>
      <p:sp>
        <p:nvSpPr>
          <p:cNvPr id="44" name="Rounded Rectangle 43"/>
          <p:cNvSpPr/>
          <p:nvPr/>
        </p:nvSpPr>
        <p:spPr>
          <a:xfrm>
            <a:off x="9729216" y="3310128"/>
            <a:ext cx="1261872"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765792" y="3323844"/>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授权与审计</a:t>
            </a:r>
          </a:p>
        </p:txBody>
      </p:sp>
      <p:sp>
        <p:nvSpPr>
          <p:cNvPr id="46" name="Rounded Rectangle 45"/>
          <p:cNvSpPr/>
          <p:nvPr/>
        </p:nvSpPr>
        <p:spPr>
          <a:xfrm>
            <a:off x="685800" y="4315968"/>
            <a:ext cx="10835640" cy="1170432"/>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914400" y="4535424"/>
            <a:ext cx="114300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F6B6B"/>
                </a:solidFill>
                <a:latin typeface="Noto Sans CJK SC"/>
              </a:rPr>
              <a:t>四条红线</a:t>
            </a:r>
          </a:p>
        </p:txBody>
      </p:sp>
      <p:sp>
        <p:nvSpPr>
          <p:cNvPr id="48" name="TextBox 47"/>
          <p:cNvSpPr txBox="1"/>
          <p:nvPr/>
        </p:nvSpPr>
        <p:spPr>
          <a:xfrm>
            <a:off x="2084831" y="4507992"/>
            <a:ext cx="9006840" cy="40233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涉密场所违法拍摄｜非法采集个人/单位信息｜无资质测绘｜国家秘密或重要数据违法外传</a:t>
            </a:r>
          </a:p>
        </p:txBody>
      </p:sp>
      <p:sp>
        <p:nvSpPr>
          <p:cNvPr id="49" name="TextBox 48"/>
          <p:cNvSpPr txBox="1"/>
          <p:nvPr/>
        </p:nvSpPr>
        <p:spPr>
          <a:xfrm>
            <a:off x="2084831" y="5010912"/>
            <a:ext cx="90068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控制动作：任务数据清单 + 禁采区 + 本地化策略 + 密钥与介质管理 + 删除/归档证明</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企业落地</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把合规做成 8 个可签字的放行门</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技术、运行、合规、数据安全共同闭环</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17</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来源：R1–R10</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17</a:t>
            </a:r>
          </a:p>
        </p:txBody>
      </p:sp>
      <p:sp>
        <p:nvSpPr>
          <p:cNvPr id="23" name="Rounded Rectangle 22"/>
          <p:cNvSpPr/>
          <p:nvPr/>
        </p:nvSpPr>
        <p:spPr>
          <a:xfrm>
            <a:off x="713232" y="1755648"/>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822960" y="1911095"/>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2020824"/>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1</a:t>
            </a:r>
          </a:p>
        </p:txBody>
      </p:sp>
      <p:sp>
        <p:nvSpPr>
          <p:cNvPr id="26" name="TextBox 25"/>
          <p:cNvSpPr txBox="1"/>
          <p:nvPr/>
        </p:nvSpPr>
        <p:spPr>
          <a:xfrm>
            <a:off x="1463040" y="1984248"/>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任务授权</a:t>
            </a:r>
          </a:p>
        </p:txBody>
      </p:sp>
      <p:sp>
        <p:nvSpPr>
          <p:cNvPr id="27" name="TextBox 26"/>
          <p:cNvSpPr txBox="1"/>
          <p:nvPr/>
        </p:nvSpPr>
        <p:spPr>
          <a:xfrm>
            <a:off x="1463040" y="2350008"/>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28" name="Rounded Rectangle 27"/>
          <p:cNvSpPr/>
          <p:nvPr/>
        </p:nvSpPr>
        <p:spPr>
          <a:xfrm>
            <a:off x="3529584" y="1755648"/>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3639312" y="1911095"/>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639312" y="2020824"/>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2</a:t>
            </a:r>
          </a:p>
        </p:txBody>
      </p:sp>
      <p:sp>
        <p:nvSpPr>
          <p:cNvPr id="31" name="TextBox 30"/>
          <p:cNvSpPr txBox="1"/>
          <p:nvPr/>
        </p:nvSpPr>
        <p:spPr>
          <a:xfrm>
            <a:off x="4279392" y="1984248"/>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机体/登记</a:t>
            </a:r>
          </a:p>
        </p:txBody>
      </p:sp>
      <p:sp>
        <p:nvSpPr>
          <p:cNvPr id="32" name="TextBox 31"/>
          <p:cNvSpPr txBox="1"/>
          <p:nvPr/>
        </p:nvSpPr>
        <p:spPr>
          <a:xfrm>
            <a:off x="4279392" y="2350008"/>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33" name="Rounded Rectangle 32"/>
          <p:cNvSpPr/>
          <p:nvPr/>
        </p:nvSpPr>
        <p:spPr>
          <a:xfrm>
            <a:off x="6345936" y="1755648"/>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6455664" y="1911095"/>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455664" y="2020824"/>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3</a:t>
            </a:r>
          </a:p>
        </p:txBody>
      </p:sp>
      <p:sp>
        <p:nvSpPr>
          <p:cNvPr id="36" name="TextBox 35"/>
          <p:cNvSpPr txBox="1"/>
          <p:nvPr/>
        </p:nvSpPr>
        <p:spPr>
          <a:xfrm>
            <a:off x="7095744" y="1984248"/>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人员/运营</a:t>
            </a:r>
          </a:p>
        </p:txBody>
      </p:sp>
      <p:sp>
        <p:nvSpPr>
          <p:cNvPr id="37" name="TextBox 36"/>
          <p:cNvSpPr txBox="1"/>
          <p:nvPr/>
        </p:nvSpPr>
        <p:spPr>
          <a:xfrm>
            <a:off x="7095744" y="2350008"/>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38" name="Rounded Rectangle 37"/>
          <p:cNvSpPr/>
          <p:nvPr/>
        </p:nvSpPr>
        <p:spPr>
          <a:xfrm>
            <a:off x="9162288" y="1755648"/>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9272015" y="1911095"/>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272015" y="2020824"/>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4</a:t>
            </a:r>
          </a:p>
        </p:txBody>
      </p:sp>
      <p:sp>
        <p:nvSpPr>
          <p:cNvPr id="41" name="TextBox 40"/>
          <p:cNvSpPr txBox="1"/>
          <p:nvPr/>
        </p:nvSpPr>
        <p:spPr>
          <a:xfrm>
            <a:off x="9912096" y="1984248"/>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空域/申请</a:t>
            </a:r>
          </a:p>
        </p:txBody>
      </p:sp>
      <p:sp>
        <p:nvSpPr>
          <p:cNvPr id="42" name="TextBox 41"/>
          <p:cNvSpPr txBox="1"/>
          <p:nvPr/>
        </p:nvSpPr>
        <p:spPr>
          <a:xfrm>
            <a:off x="9912096" y="2350008"/>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43" name="Rounded Rectangle 42"/>
          <p:cNvSpPr/>
          <p:nvPr/>
        </p:nvSpPr>
        <p:spPr>
          <a:xfrm>
            <a:off x="713232" y="3108960"/>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822960" y="3264408"/>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22960" y="3374136"/>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5</a:t>
            </a:r>
          </a:p>
        </p:txBody>
      </p:sp>
      <p:sp>
        <p:nvSpPr>
          <p:cNvPr id="46" name="TextBox 45"/>
          <p:cNvSpPr txBox="1"/>
          <p:nvPr/>
        </p:nvSpPr>
        <p:spPr>
          <a:xfrm>
            <a:off x="1463040" y="3337560"/>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无线电</a:t>
            </a:r>
          </a:p>
        </p:txBody>
      </p:sp>
      <p:sp>
        <p:nvSpPr>
          <p:cNvPr id="47" name="TextBox 46"/>
          <p:cNvSpPr txBox="1"/>
          <p:nvPr/>
        </p:nvSpPr>
        <p:spPr>
          <a:xfrm>
            <a:off x="1463040" y="3703320"/>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48" name="Rounded Rectangle 47"/>
          <p:cNvSpPr/>
          <p:nvPr/>
        </p:nvSpPr>
        <p:spPr>
          <a:xfrm>
            <a:off x="3529584" y="3108960"/>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ounded Rectangle 48"/>
          <p:cNvSpPr/>
          <p:nvPr/>
        </p:nvSpPr>
        <p:spPr>
          <a:xfrm>
            <a:off x="3639312" y="3264408"/>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3639312" y="3374136"/>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6</a:t>
            </a:r>
          </a:p>
        </p:txBody>
      </p:sp>
      <p:sp>
        <p:nvSpPr>
          <p:cNvPr id="51" name="TextBox 50"/>
          <p:cNvSpPr txBox="1"/>
          <p:nvPr/>
        </p:nvSpPr>
        <p:spPr>
          <a:xfrm>
            <a:off x="4279392" y="3337560"/>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数据/保密</a:t>
            </a:r>
          </a:p>
        </p:txBody>
      </p:sp>
      <p:sp>
        <p:nvSpPr>
          <p:cNvPr id="52" name="TextBox 51"/>
          <p:cNvSpPr txBox="1"/>
          <p:nvPr/>
        </p:nvSpPr>
        <p:spPr>
          <a:xfrm>
            <a:off x="4279392" y="3703320"/>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53" name="Rounded Rectangle 52"/>
          <p:cNvSpPr/>
          <p:nvPr/>
        </p:nvSpPr>
        <p:spPr>
          <a:xfrm>
            <a:off x="6345936" y="3108960"/>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ounded Rectangle 53"/>
          <p:cNvSpPr/>
          <p:nvPr/>
        </p:nvSpPr>
        <p:spPr>
          <a:xfrm>
            <a:off x="6455664" y="3264408"/>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455664" y="3374136"/>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7</a:t>
            </a:r>
          </a:p>
        </p:txBody>
      </p:sp>
      <p:sp>
        <p:nvSpPr>
          <p:cNvPr id="56" name="TextBox 55"/>
          <p:cNvSpPr txBox="1"/>
          <p:nvPr/>
        </p:nvSpPr>
        <p:spPr>
          <a:xfrm>
            <a:off x="7095744" y="3337560"/>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链路/失联</a:t>
            </a:r>
          </a:p>
        </p:txBody>
      </p:sp>
      <p:sp>
        <p:nvSpPr>
          <p:cNvPr id="57" name="TextBox 56"/>
          <p:cNvSpPr txBox="1"/>
          <p:nvPr/>
        </p:nvSpPr>
        <p:spPr>
          <a:xfrm>
            <a:off x="7095744" y="3703320"/>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58" name="Rounded Rectangle 57"/>
          <p:cNvSpPr/>
          <p:nvPr/>
        </p:nvSpPr>
        <p:spPr>
          <a:xfrm>
            <a:off x="9162288" y="3108960"/>
            <a:ext cx="2450592"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ounded Rectangle 58"/>
          <p:cNvSpPr/>
          <p:nvPr/>
        </p:nvSpPr>
        <p:spPr>
          <a:xfrm>
            <a:off x="9272015" y="3264408"/>
            <a:ext cx="475488" cy="47548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9272015" y="3374136"/>
            <a:ext cx="475488"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8</a:t>
            </a:r>
          </a:p>
        </p:txBody>
      </p:sp>
      <p:sp>
        <p:nvSpPr>
          <p:cNvPr id="61" name="TextBox 60"/>
          <p:cNvSpPr txBox="1"/>
          <p:nvPr/>
        </p:nvSpPr>
        <p:spPr>
          <a:xfrm>
            <a:off x="9912096" y="3337560"/>
            <a:ext cx="1481328"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4F7FB"/>
                </a:solidFill>
                <a:latin typeface="Noto Sans CJK SC"/>
              </a:rPr>
              <a:t>天气/现场</a:t>
            </a:r>
          </a:p>
        </p:txBody>
      </p:sp>
      <p:sp>
        <p:nvSpPr>
          <p:cNvPr id="62" name="TextBox 61"/>
          <p:cNvSpPr txBox="1"/>
          <p:nvPr/>
        </p:nvSpPr>
        <p:spPr>
          <a:xfrm>
            <a:off x="9912096" y="3703320"/>
            <a:ext cx="1481328" cy="18288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880" b="0" i="0">
                <a:solidFill>
                  <a:srgbClr val="A8B7C9"/>
                </a:solidFill>
                <a:latin typeface="Noto Sans CJK SC"/>
              </a:rPr>
              <a:t>证据 / 有效期 / 责任人</a:t>
            </a:r>
          </a:p>
        </p:txBody>
      </p:sp>
      <p:sp>
        <p:nvSpPr>
          <p:cNvPr id="63" name="Rounded Rectangle 62"/>
          <p:cNvSpPr/>
          <p:nvPr/>
        </p:nvSpPr>
        <p:spPr>
          <a:xfrm>
            <a:off x="822960" y="4709160"/>
            <a:ext cx="10515600" cy="98755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1051560" y="4919472"/>
            <a:ext cx="20116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B455"/>
                </a:solidFill>
                <a:latin typeface="Noto Sans CJK SC"/>
              </a:rPr>
              <a:t>放行记录最少包含</a:t>
            </a:r>
          </a:p>
        </p:txBody>
      </p:sp>
      <p:sp>
        <p:nvSpPr>
          <p:cNvPr id="65" name="TextBox 64"/>
          <p:cNvSpPr txBox="1"/>
          <p:nvPr/>
        </p:nvSpPr>
        <p:spPr>
          <a:xfrm>
            <a:off x="2926080" y="4901184"/>
            <a:ext cx="80924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50" b="1" i="0">
                <a:solidFill>
                  <a:srgbClr val="F4F7FB"/>
                </a:solidFill>
                <a:latin typeface="Noto Sans CJK SC"/>
              </a:rPr>
              <a:t>任务编号 · 配置版本 · 机体序列号 · 操控员 · 频段/链路 · 失联策略 · 批准人 · 起降时刻</a:t>
            </a:r>
          </a:p>
        </p:txBody>
      </p:sp>
      <p:sp>
        <p:nvSpPr>
          <p:cNvPr id="66" name="TextBox 65"/>
          <p:cNvSpPr txBox="1"/>
          <p:nvPr/>
        </p:nvSpPr>
        <p:spPr>
          <a:xfrm>
            <a:off x="4343400" y="5989320"/>
            <a:ext cx="34747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35D5E8"/>
                </a:solidFill>
                <a:latin typeface="Noto Sans CJK SC"/>
              </a:rPr>
              <a:t>No evidence, no flight.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B455"/>
                </a:solidFill>
                <a:latin typeface="Noto Sans CJK SC"/>
              </a:rPr>
              <a:t>法规案例</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30 km 电力巡检：一条‘5G 在线’描述远远不够</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把一个真实工程任务拆成可审查问题</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18</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第27、31、32、35条 · R3 · R4</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法规</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18</a:t>
            </a:r>
          </a:p>
        </p:txBody>
      </p:sp>
      <p:sp>
        <p:nvSpPr>
          <p:cNvPr id="23" name="Rounded Rectangle 22"/>
          <p:cNvSpPr/>
          <p:nvPr/>
        </p:nvSpPr>
        <p:spPr>
          <a:xfrm>
            <a:off x="658368" y="1700784"/>
            <a:ext cx="3657600" cy="45262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CaseDrone_body"/>
          <p:cNvSpPr/>
          <p:nvPr/>
        </p:nvSpPr>
        <p:spPr>
          <a:xfrm>
            <a:off x="2279599" y="2220163"/>
            <a:ext cx="378561" cy="168249"/>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5" name="Connector 24"/>
          <p:cNvCxnSpPr/>
          <p:nvPr/>
        </p:nvCxnSpPr>
        <p:spPr>
          <a:xfrm flipH="1" flipV="1">
            <a:off x="1985162" y="2009851"/>
            <a:ext cx="378562" cy="294437"/>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2574036" y="2009851"/>
            <a:ext cx="378561" cy="294437"/>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1985162" y="2304288"/>
            <a:ext cx="378562" cy="294436"/>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2574036" y="2304288"/>
            <a:ext cx="378561" cy="294436"/>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9" name="CaseDrone_rotor"/>
          <p:cNvSpPr/>
          <p:nvPr/>
        </p:nvSpPr>
        <p:spPr>
          <a:xfrm>
            <a:off x="1816912" y="1957273"/>
            <a:ext cx="336499" cy="105155"/>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CaseDrone_rotor"/>
          <p:cNvSpPr/>
          <p:nvPr/>
        </p:nvSpPr>
        <p:spPr>
          <a:xfrm>
            <a:off x="2784348" y="1957273"/>
            <a:ext cx="336499" cy="105155"/>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CaseDrone_rotor"/>
          <p:cNvSpPr/>
          <p:nvPr/>
        </p:nvSpPr>
        <p:spPr>
          <a:xfrm>
            <a:off x="1816912" y="2546146"/>
            <a:ext cx="336499" cy="105155"/>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CaseDrone_rotor"/>
          <p:cNvSpPr/>
          <p:nvPr/>
        </p:nvSpPr>
        <p:spPr>
          <a:xfrm>
            <a:off x="2784348" y="2546146"/>
            <a:ext cx="336499" cy="105155"/>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97280" y="3063240"/>
            <a:ext cx="274320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35D5E8"/>
                </a:solidFill>
                <a:latin typeface="Noto Sans CJK SC"/>
              </a:rPr>
              <a:t>任务画像</a:t>
            </a:r>
          </a:p>
        </p:txBody>
      </p:sp>
      <p:sp>
        <p:nvSpPr>
          <p:cNvPr id="34" name="TextBox 33"/>
          <p:cNvSpPr txBox="1"/>
          <p:nvPr/>
        </p:nvSpPr>
        <p:spPr>
          <a:xfrm>
            <a:off x="987552" y="3547872"/>
            <a:ext cx="3063240" cy="2011680"/>
          </a:xfrm>
          <a:prstGeom prst="rect">
            <a:avLst/>
          </a:prstGeom>
          <a:noFill/>
        </p:spPr>
        <p:txBody>
          <a:bodyPr wrap="square" lIns="36576" rIns="36576" tIns="27432" bIns="27432">
            <a:noAutofit/>
          </a:bodyPr>
          <a:lstStyle/>
          <a:p>
            <a:pPr>
              <a:lnSpc>
                <a:spcPct val="104000"/>
              </a:lnSpc>
              <a:spcBef>
                <a:spcPts val="0"/>
              </a:spcBef>
              <a:spcAft>
                <a:spcPts val="700"/>
              </a:spcAft>
            </a:pPr>
            <a:r>
              <a:rPr sz="1050">
                <a:solidFill>
                  <a:srgbClr val="35D5E8"/>
                </a:solidFill>
                <a:latin typeface="Noto Sans CJK SC"/>
              </a:rPr>
              <a:t>◆  </a:t>
            </a:r>
            <a:r>
              <a:rPr sz="1250">
                <a:solidFill>
                  <a:srgbClr val="F4F7FB"/>
                </a:solidFill>
                <a:latin typeface="Noto Sans CJK SC"/>
              </a:rPr>
              <a:t>小型机｜30 km 线性走廊｜BVLOS</a:t>
            </a:r>
          </a:p>
          <a:p>
            <a:pPr>
              <a:lnSpc>
                <a:spcPct val="104000"/>
              </a:lnSpc>
              <a:spcBef>
                <a:spcPts val="0"/>
              </a:spcBef>
              <a:spcAft>
                <a:spcPts val="700"/>
              </a:spcAft>
            </a:pPr>
            <a:r>
              <a:rPr sz="1050">
                <a:solidFill>
                  <a:srgbClr val="35D5E8"/>
                </a:solidFill>
                <a:latin typeface="Noto Sans CJK SC"/>
              </a:rPr>
              <a:t>◆  </a:t>
            </a:r>
            <a:r>
              <a:rPr sz="1250">
                <a:solidFill>
                  <a:srgbClr val="F4F7FB"/>
                </a:solidFill>
                <a:latin typeface="Noto Sans CJK SC"/>
              </a:rPr>
              <a:t>公网蜂窝主链 + 直连备链</a:t>
            </a:r>
          </a:p>
          <a:p>
            <a:pPr>
              <a:lnSpc>
                <a:spcPct val="104000"/>
              </a:lnSpc>
              <a:spcBef>
                <a:spcPts val="0"/>
              </a:spcBef>
              <a:spcAft>
                <a:spcPts val="700"/>
              </a:spcAft>
            </a:pPr>
            <a:r>
              <a:rPr sz="1050">
                <a:solidFill>
                  <a:srgbClr val="35D5E8"/>
                </a:solidFill>
                <a:latin typeface="Noto Sans CJK SC"/>
              </a:rPr>
              <a:t>◆  </a:t>
            </a:r>
            <a:r>
              <a:rPr sz="1250">
                <a:solidFill>
                  <a:srgbClr val="F4F7FB"/>
                </a:solidFill>
                <a:latin typeface="Noto Sans CJK SC"/>
              </a:rPr>
              <a:t>可见光 / 红外；跨行政区域</a:t>
            </a:r>
          </a:p>
          <a:p>
            <a:pPr>
              <a:lnSpc>
                <a:spcPct val="104000"/>
              </a:lnSpc>
              <a:spcBef>
                <a:spcPts val="0"/>
              </a:spcBef>
              <a:spcAft>
                <a:spcPts val="700"/>
              </a:spcAft>
            </a:pPr>
            <a:r>
              <a:rPr sz="1050">
                <a:solidFill>
                  <a:srgbClr val="35D5E8"/>
                </a:solidFill>
                <a:latin typeface="Noto Sans CJK SC"/>
              </a:rPr>
              <a:t>◆  </a:t>
            </a:r>
            <a:r>
              <a:rPr sz="1250">
                <a:solidFill>
                  <a:srgbClr val="F4F7FB"/>
                </a:solidFill>
                <a:latin typeface="Noto Sans CJK SC"/>
              </a:rPr>
              <a:t>运营单位执行，周期性任务</a:t>
            </a:r>
          </a:p>
        </p:txBody>
      </p:sp>
      <p:sp>
        <p:nvSpPr>
          <p:cNvPr id="35" name="Rounded Rectangle 34"/>
          <p:cNvSpPr/>
          <p:nvPr/>
        </p:nvSpPr>
        <p:spPr>
          <a:xfrm>
            <a:off x="4709160" y="1847088"/>
            <a:ext cx="306324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4892040" y="2011680"/>
            <a:ext cx="26974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FB455"/>
                </a:solidFill>
                <a:latin typeface="Noto Sans CJK SC"/>
              </a:rPr>
              <a:t>空域与申请</a:t>
            </a:r>
          </a:p>
        </p:txBody>
      </p:sp>
      <p:sp>
        <p:nvSpPr>
          <p:cNvPr id="37" name="TextBox 36"/>
          <p:cNvSpPr txBox="1"/>
          <p:nvPr/>
        </p:nvSpPr>
        <p:spPr>
          <a:xfrm>
            <a:off x="4892040" y="2468880"/>
            <a:ext cx="2697480" cy="56692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基站/互联网中继是否触发申请？跨区权限？</a:t>
            </a:r>
          </a:p>
        </p:txBody>
      </p:sp>
      <p:sp>
        <p:nvSpPr>
          <p:cNvPr id="38" name="Rounded Rectangle 37"/>
          <p:cNvSpPr/>
          <p:nvPr/>
        </p:nvSpPr>
        <p:spPr>
          <a:xfrm>
            <a:off x="8110728" y="1847088"/>
            <a:ext cx="306324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293608" y="2011680"/>
            <a:ext cx="26974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D7CFF"/>
                </a:solidFill>
                <a:latin typeface="Noto Sans CJK SC"/>
              </a:rPr>
              <a:t>资质与运营</a:t>
            </a:r>
          </a:p>
        </p:txBody>
      </p:sp>
      <p:sp>
        <p:nvSpPr>
          <p:cNvPr id="40" name="TextBox 39"/>
          <p:cNvSpPr txBox="1"/>
          <p:nvPr/>
        </p:nvSpPr>
        <p:spPr>
          <a:xfrm>
            <a:off x="8293608" y="2468880"/>
            <a:ext cx="2697480" cy="56692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操控员等级、运营合格证、责任保险？</a:t>
            </a:r>
          </a:p>
        </p:txBody>
      </p:sp>
      <p:sp>
        <p:nvSpPr>
          <p:cNvPr id="41" name="Rounded Rectangle 40"/>
          <p:cNvSpPr/>
          <p:nvPr/>
        </p:nvSpPr>
        <p:spPr>
          <a:xfrm>
            <a:off x="4709160" y="3721608"/>
            <a:ext cx="306324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4892040" y="3886200"/>
            <a:ext cx="26974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ADE80"/>
                </a:solidFill>
                <a:latin typeface="Noto Sans CJK SC"/>
              </a:rPr>
              <a:t>无线电与识别</a:t>
            </a:r>
          </a:p>
        </p:txBody>
      </p:sp>
      <p:sp>
        <p:nvSpPr>
          <p:cNvPr id="43" name="TextBox 42"/>
          <p:cNvSpPr txBox="1"/>
          <p:nvPr/>
        </p:nvSpPr>
        <p:spPr>
          <a:xfrm>
            <a:off x="4892040" y="4343400"/>
            <a:ext cx="2697480" cy="56692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备链频段、设备核准、双模式运行识别？</a:t>
            </a:r>
          </a:p>
        </p:txBody>
      </p:sp>
      <p:sp>
        <p:nvSpPr>
          <p:cNvPr id="44" name="Rounded Rectangle 43"/>
          <p:cNvSpPr/>
          <p:nvPr/>
        </p:nvSpPr>
        <p:spPr>
          <a:xfrm>
            <a:off x="8110728" y="3721608"/>
            <a:ext cx="306324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293608" y="3886200"/>
            <a:ext cx="269748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FF6B6B"/>
                </a:solidFill>
                <a:latin typeface="Noto Sans CJK SC"/>
              </a:rPr>
              <a:t>数据与工程</a:t>
            </a:r>
          </a:p>
        </p:txBody>
      </p:sp>
      <p:sp>
        <p:nvSpPr>
          <p:cNvPr id="46" name="TextBox 45"/>
          <p:cNvSpPr txBox="1"/>
          <p:nvPr/>
        </p:nvSpPr>
        <p:spPr>
          <a:xfrm>
            <a:off x="8293608" y="4343400"/>
            <a:ext cx="2697480" cy="56692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测绘/涉密边界、失联策略、验收证据？</a:t>
            </a:r>
          </a:p>
        </p:txBody>
      </p:sp>
      <p:sp>
        <p:nvSpPr>
          <p:cNvPr id="47" name="Rounded Rectangle 46"/>
          <p:cNvSpPr/>
          <p:nvPr/>
        </p:nvSpPr>
        <p:spPr>
          <a:xfrm>
            <a:off x="4709160" y="5687568"/>
            <a:ext cx="6473952" cy="47548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4892040" y="5815584"/>
            <a:ext cx="6108192"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输出：一页“批准条件 + 技术证据 + 失效处置”清单</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13232" y="621792"/>
            <a:ext cx="18288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35D5E8"/>
                </a:solidFill>
                <a:latin typeface="Noto Sans CJK SC"/>
              </a:rPr>
              <a:t>PART 02</a:t>
            </a:r>
          </a:p>
        </p:txBody>
      </p:sp>
      <p:sp>
        <p:nvSpPr>
          <p:cNvPr id="15" name="TextBox 14"/>
          <p:cNvSpPr txBox="1"/>
          <p:nvPr/>
        </p:nvSpPr>
        <p:spPr>
          <a:xfrm>
            <a:off x="713232" y="1170432"/>
            <a:ext cx="6217920" cy="6217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3400" b="1" i="0">
                <a:solidFill>
                  <a:srgbClr val="F4F7FB"/>
                </a:solidFill>
                <a:latin typeface="Noto Sans CJK SC"/>
              </a:rPr>
              <a:t>无人机数据链</a:t>
            </a:r>
          </a:p>
        </p:txBody>
      </p:sp>
      <p:sp>
        <p:nvSpPr>
          <p:cNvPr id="16" name="TextBox 15"/>
          <p:cNvSpPr txBox="1"/>
          <p:nvPr/>
        </p:nvSpPr>
        <p:spPr>
          <a:xfrm>
            <a:off x="749808" y="2057400"/>
            <a:ext cx="7315200" cy="40233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35D5E8"/>
                </a:solidFill>
                <a:latin typeface="Noto Sans CJK SC"/>
              </a:rPr>
              <a:t>不是“连得上”，而是以可证明的方式承载安全意图</a:t>
            </a:r>
          </a:p>
        </p:txBody>
      </p:sp>
      <p:sp>
        <p:nvSpPr>
          <p:cNvPr id="17" name="DividerDrone_body"/>
          <p:cNvSpPr/>
          <p:nvPr/>
        </p:nvSpPr>
        <p:spPr>
          <a:xfrm>
            <a:off x="9126626" y="1770278"/>
            <a:ext cx="674827" cy="299923"/>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8" name="Connector 17"/>
          <p:cNvCxnSpPr/>
          <p:nvPr/>
        </p:nvCxnSpPr>
        <p:spPr>
          <a:xfrm flipH="1" flipV="1">
            <a:off x="8601760" y="1395374"/>
            <a:ext cx="674828" cy="524866"/>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9651492" y="1395374"/>
            <a:ext cx="674827" cy="524866"/>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8601760" y="1920240"/>
            <a:ext cx="674828" cy="524865"/>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9651492" y="1920240"/>
            <a:ext cx="674827" cy="524865"/>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2" name="DividerDrone_rotor"/>
          <p:cNvSpPr/>
          <p:nvPr/>
        </p:nvSpPr>
        <p:spPr>
          <a:xfrm>
            <a:off x="8301837" y="1301648"/>
            <a:ext cx="599846" cy="18745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DividerDrone_rotor"/>
          <p:cNvSpPr/>
          <p:nvPr/>
        </p:nvSpPr>
        <p:spPr>
          <a:xfrm>
            <a:off x="10026396" y="1301648"/>
            <a:ext cx="599846" cy="18745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DividerDrone_rotor"/>
          <p:cNvSpPr/>
          <p:nvPr/>
        </p:nvSpPr>
        <p:spPr>
          <a:xfrm>
            <a:off x="8301837" y="2351379"/>
            <a:ext cx="599846" cy="18745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DividerDrone_rotor"/>
          <p:cNvSpPr/>
          <p:nvPr/>
        </p:nvSpPr>
        <p:spPr>
          <a:xfrm>
            <a:off x="10026396" y="2351379"/>
            <a:ext cx="599846" cy="18745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77240" y="3886200"/>
            <a:ext cx="3246120" cy="1143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60120" y="4096512"/>
            <a:ext cx="288036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4ADE80"/>
                </a:solidFill>
                <a:latin typeface="Noto Sans CJK SC"/>
              </a:rPr>
              <a:t>可靠到达</a:t>
            </a:r>
          </a:p>
        </p:txBody>
      </p:sp>
      <p:sp>
        <p:nvSpPr>
          <p:cNvPr id="28" name="TextBox 27"/>
          <p:cNvSpPr txBox="1"/>
          <p:nvPr/>
        </p:nvSpPr>
        <p:spPr>
          <a:xfrm>
            <a:off x="960120" y="4517136"/>
            <a:ext cx="28803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Mono CJK SC"/>
              </a:rPr>
              <a:t>PDR / outage / coverage</a:t>
            </a:r>
          </a:p>
        </p:txBody>
      </p:sp>
      <p:sp>
        <p:nvSpPr>
          <p:cNvPr id="29" name="Rounded Rectangle 28"/>
          <p:cNvSpPr/>
          <p:nvPr/>
        </p:nvSpPr>
        <p:spPr>
          <a:xfrm>
            <a:off x="4507992" y="3886200"/>
            <a:ext cx="3246120" cy="1143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690872" y="4096512"/>
            <a:ext cx="288036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FFB455"/>
                </a:solidFill>
                <a:latin typeface="Noto Sans CJK SC"/>
              </a:rPr>
              <a:t>及时到达</a:t>
            </a:r>
          </a:p>
        </p:txBody>
      </p:sp>
      <p:sp>
        <p:nvSpPr>
          <p:cNvPr id="31" name="TextBox 30"/>
          <p:cNvSpPr txBox="1"/>
          <p:nvPr/>
        </p:nvSpPr>
        <p:spPr>
          <a:xfrm>
            <a:off x="4690872" y="4517136"/>
            <a:ext cx="28803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Mono CJK SC"/>
              </a:rPr>
              <a:t>latency / jitter / AoI</a:t>
            </a:r>
          </a:p>
        </p:txBody>
      </p:sp>
      <p:sp>
        <p:nvSpPr>
          <p:cNvPr id="32" name="Rounded Rectangle 31"/>
          <p:cNvSpPr/>
          <p:nvPr/>
        </p:nvSpPr>
        <p:spPr>
          <a:xfrm>
            <a:off x="8238744" y="3886200"/>
            <a:ext cx="3246120" cy="1143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421624" y="4096512"/>
            <a:ext cx="288036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B391FF"/>
                </a:solidFill>
                <a:latin typeface="Noto Sans CJK SC"/>
              </a:rPr>
              <a:t>可信到达</a:t>
            </a:r>
          </a:p>
        </p:txBody>
      </p:sp>
      <p:sp>
        <p:nvSpPr>
          <p:cNvPr id="34" name="TextBox 33"/>
          <p:cNvSpPr txBox="1"/>
          <p:nvPr/>
        </p:nvSpPr>
        <p:spPr>
          <a:xfrm>
            <a:off x="8421624" y="4517136"/>
            <a:ext cx="28803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0" i="0">
                <a:solidFill>
                  <a:srgbClr val="A8B7C9"/>
                </a:solidFill>
                <a:latin typeface="Noto Sans Mono CJK SC"/>
              </a:rPr>
              <a:t>auth / integrity / anti-replay</a:t>
            </a:r>
          </a:p>
        </p:txBody>
      </p:sp>
      <p:sp>
        <p:nvSpPr>
          <p:cNvPr id="35" name="TextBox 34"/>
          <p:cNvSpPr txBox="1"/>
          <p:nvPr/>
        </p:nvSpPr>
        <p:spPr>
          <a:xfrm>
            <a:off x="914400" y="5715000"/>
            <a:ext cx="10332720" cy="36576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4F7FB"/>
                </a:solidFill>
                <a:latin typeface="Noto Sans CJK SC"/>
              </a:rPr>
              <a:t>数据链 = 电磁传播 × 协议栈 × 网络 × 安全 × 运行程序</a:t>
            </a:r>
          </a:p>
        </p:txBody>
      </p:sp>
      <p:cxnSp>
        <p:nvCxnSpPr>
          <p:cNvPr id="36" name="Connector 35"/>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概念来源：ITU-R M.2171；ICAO Annex 10 Vol. VI；RTCA DO-362A</a:t>
            </a:r>
          </a:p>
        </p:txBody>
      </p:sp>
      <p:sp>
        <p:nvSpPr>
          <p:cNvPr id="38" name="TextBox 37"/>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39" name="TextBox 38"/>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架构</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一张链路图要画出：端、网、云、监管与失效边界</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先区分业务平面，再讨论承载技术</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20</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 · T2 · T3 · R6</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20</a:t>
            </a:r>
          </a:p>
        </p:txBody>
      </p:sp>
      <p:sp>
        <p:nvSpPr>
          <p:cNvPr id="23" name="Rounded Rectangle 22"/>
          <p:cNvSpPr/>
          <p:nvPr/>
        </p:nvSpPr>
        <p:spPr>
          <a:xfrm>
            <a:off x="640080" y="1828800"/>
            <a:ext cx="2011680" cy="10515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77240" y="2011680"/>
            <a:ext cx="1737360"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4D7CFF"/>
                </a:solidFill>
                <a:latin typeface="Noto Sans CJK SC"/>
              </a:rPr>
              <a:t>遥控台 / 运行中心</a:t>
            </a:r>
          </a:p>
        </p:txBody>
      </p:sp>
      <p:sp>
        <p:nvSpPr>
          <p:cNvPr id="25" name="TextBox 24"/>
          <p:cNvSpPr txBox="1"/>
          <p:nvPr/>
        </p:nvSpPr>
        <p:spPr>
          <a:xfrm>
            <a:off x="749808" y="2450592"/>
            <a:ext cx="1792224"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HMI · 任务计划 · 密钥</a:t>
            </a:r>
          </a:p>
        </p:txBody>
      </p:sp>
      <p:sp>
        <p:nvSpPr>
          <p:cNvPr id="26" name="Rounded Rectangle 25"/>
          <p:cNvSpPr/>
          <p:nvPr/>
        </p:nvSpPr>
        <p:spPr>
          <a:xfrm>
            <a:off x="3108960" y="1828800"/>
            <a:ext cx="2057400" cy="10515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246120" y="2011680"/>
            <a:ext cx="1783080"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FFB455"/>
                </a:solidFill>
                <a:latin typeface="Noto Sans CJK SC"/>
              </a:rPr>
              <a:t>接入与传输网络</a:t>
            </a:r>
          </a:p>
        </p:txBody>
      </p:sp>
      <p:sp>
        <p:nvSpPr>
          <p:cNvPr id="28" name="TextBox 27"/>
          <p:cNvSpPr txBox="1"/>
          <p:nvPr/>
        </p:nvSpPr>
        <p:spPr>
          <a:xfrm>
            <a:off x="3218688" y="2450592"/>
            <a:ext cx="1837943"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直连 / 蜂窝 / 卫星</a:t>
            </a:r>
          </a:p>
        </p:txBody>
      </p:sp>
      <p:sp>
        <p:nvSpPr>
          <p:cNvPr id="29" name="Rounded Rectangle 28"/>
          <p:cNvSpPr/>
          <p:nvPr/>
        </p:nvSpPr>
        <p:spPr>
          <a:xfrm>
            <a:off x="5669280" y="1828800"/>
            <a:ext cx="2057400" cy="10515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806440" y="2011680"/>
            <a:ext cx="1783080"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35D5E8"/>
                </a:solidFill>
                <a:latin typeface="Noto Sans CJK SC"/>
              </a:rPr>
              <a:t>无人驾驶航空器</a:t>
            </a:r>
          </a:p>
        </p:txBody>
      </p:sp>
      <p:sp>
        <p:nvSpPr>
          <p:cNvPr id="31" name="TextBox 30"/>
          <p:cNvSpPr txBox="1"/>
          <p:nvPr/>
        </p:nvSpPr>
        <p:spPr>
          <a:xfrm>
            <a:off x="5779008" y="2450592"/>
            <a:ext cx="1837943"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飞控 · 通信机 · 载荷</a:t>
            </a:r>
          </a:p>
        </p:txBody>
      </p:sp>
      <p:sp>
        <p:nvSpPr>
          <p:cNvPr id="32" name="Rounded Rectangle 31"/>
          <p:cNvSpPr/>
          <p:nvPr/>
        </p:nvSpPr>
        <p:spPr>
          <a:xfrm>
            <a:off x="8275320" y="1828800"/>
            <a:ext cx="3246120" cy="105156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412480" y="2011680"/>
            <a:ext cx="2971800"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4ADE80"/>
                </a:solidFill>
                <a:latin typeface="Noto Sans CJK SC"/>
              </a:rPr>
              <a:t>云 / UOM / 业务系统</a:t>
            </a:r>
          </a:p>
        </p:txBody>
      </p:sp>
      <p:sp>
        <p:nvSpPr>
          <p:cNvPr id="34" name="TextBox 33"/>
          <p:cNvSpPr txBox="1"/>
          <p:nvPr/>
        </p:nvSpPr>
        <p:spPr>
          <a:xfrm>
            <a:off x="8385048" y="2450592"/>
            <a:ext cx="3026663"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识别 · 监控 · 存储</a:t>
            </a:r>
          </a:p>
        </p:txBody>
      </p:sp>
      <p:cxnSp>
        <p:nvCxnSpPr>
          <p:cNvPr id="35" name="Connector 34"/>
          <p:cNvCxnSpPr/>
          <p:nvPr/>
        </p:nvCxnSpPr>
        <p:spPr>
          <a:xfrm>
            <a:off x="2651760" y="2359152"/>
            <a:ext cx="457200" cy="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5166360" y="2359152"/>
            <a:ext cx="502920" cy="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7726679" y="2359152"/>
            <a:ext cx="548641" cy="0"/>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38" name="Rounded Rectangle 37"/>
          <p:cNvSpPr/>
          <p:nvPr/>
        </p:nvSpPr>
        <p:spPr>
          <a:xfrm>
            <a:off x="777240" y="3401568"/>
            <a:ext cx="1874519" cy="384048"/>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68680" y="3474720"/>
            <a:ext cx="169164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C2 / CNPC</a:t>
            </a:r>
          </a:p>
        </p:txBody>
      </p:sp>
      <p:sp>
        <p:nvSpPr>
          <p:cNvPr id="40" name="TextBox 39"/>
          <p:cNvSpPr txBox="1"/>
          <p:nvPr/>
        </p:nvSpPr>
        <p:spPr>
          <a:xfrm>
            <a:off x="2907792" y="3447288"/>
            <a:ext cx="80924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安全关键；最低必要码率；最高优先级</a:t>
            </a:r>
          </a:p>
        </p:txBody>
      </p:sp>
      <p:sp>
        <p:nvSpPr>
          <p:cNvPr id="41" name="Rounded Rectangle 40"/>
          <p:cNvSpPr/>
          <p:nvPr/>
        </p:nvSpPr>
        <p:spPr>
          <a:xfrm>
            <a:off x="777240" y="3913632"/>
            <a:ext cx="1874519" cy="384048"/>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68680" y="3986784"/>
            <a:ext cx="169164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遥测 / 状态</a:t>
            </a:r>
          </a:p>
        </p:txBody>
      </p:sp>
      <p:sp>
        <p:nvSpPr>
          <p:cNvPr id="43" name="TextBox 42"/>
          <p:cNvSpPr txBox="1"/>
          <p:nvPr/>
        </p:nvSpPr>
        <p:spPr>
          <a:xfrm>
            <a:off x="2907792" y="3959352"/>
            <a:ext cx="80924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持续上行；新鲜度比平均吞吐更关键</a:t>
            </a:r>
          </a:p>
        </p:txBody>
      </p:sp>
      <p:sp>
        <p:nvSpPr>
          <p:cNvPr id="44" name="Rounded Rectangle 43"/>
          <p:cNvSpPr/>
          <p:nvPr/>
        </p:nvSpPr>
        <p:spPr>
          <a:xfrm>
            <a:off x="777240" y="4425696"/>
            <a:ext cx="1874519" cy="384048"/>
          </a:xfrm>
          <a:prstGeom prst="roundRect">
            <a:avLst>
              <a:gd name="adj" fmla="val 12000"/>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68680" y="4498848"/>
            <a:ext cx="169164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任务载荷</a:t>
            </a:r>
          </a:p>
        </p:txBody>
      </p:sp>
      <p:sp>
        <p:nvSpPr>
          <p:cNvPr id="46" name="TextBox 45"/>
          <p:cNvSpPr txBox="1"/>
          <p:nvPr/>
        </p:nvSpPr>
        <p:spPr>
          <a:xfrm>
            <a:off x="2907792" y="4471416"/>
            <a:ext cx="80924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高吞吐；可降级 / 可缓存 / 可丢弃</a:t>
            </a:r>
          </a:p>
        </p:txBody>
      </p:sp>
      <p:sp>
        <p:nvSpPr>
          <p:cNvPr id="47" name="Rounded Rectangle 46"/>
          <p:cNvSpPr/>
          <p:nvPr/>
        </p:nvSpPr>
        <p:spPr>
          <a:xfrm>
            <a:off x="777240" y="4937760"/>
            <a:ext cx="1874519" cy="384048"/>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68680" y="5010912"/>
            <a:ext cx="169164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运行识别</a:t>
            </a:r>
          </a:p>
        </p:txBody>
      </p:sp>
      <p:sp>
        <p:nvSpPr>
          <p:cNvPr id="49" name="TextBox 48"/>
          <p:cNvSpPr txBox="1"/>
          <p:nvPr/>
        </p:nvSpPr>
        <p:spPr>
          <a:xfrm>
            <a:off x="2907792" y="4983480"/>
            <a:ext cx="80924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广播 + 网络；监管可见，不替代 C2</a:t>
            </a:r>
          </a:p>
        </p:txBody>
      </p:sp>
      <p:sp>
        <p:nvSpPr>
          <p:cNvPr id="50" name="Rounded Rectangle 49"/>
          <p:cNvSpPr/>
          <p:nvPr/>
        </p:nvSpPr>
        <p:spPr>
          <a:xfrm>
            <a:off x="777240" y="5449824"/>
            <a:ext cx="1874519" cy="384048"/>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868680" y="5522976"/>
            <a:ext cx="169164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0A1220"/>
                </a:solidFill>
                <a:latin typeface="Noto Sans CJK SC"/>
              </a:rPr>
              <a:t>管理面</a:t>
            </a:r>
          </a:p>
        </p:txBody>
      </p:sp>
      <p:sp>
        <p:nvSpPr>
          <p:cNvPr id="52" name="TextBox 51"/>
          <p:cNvSpPr txBox="1"/>
          <p:nvPr/>
        </p:nvSpPr>
        <p:spPr>
          <a:xfrm>
            <a:off x="2907792" y="5495544"/>
            <a:ext cx="80924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配置、证书、日志、时间、升级</a:t>
            </a:r>
          </a:p>
        </p:txBody>
      </p:sp>
      <p:cxnSp>
        <p:nvCxnSpPr>
          <p:cNvPr id="53" name="Connector 52"/>
          <p:cNvCxnSpPr/>
          <p:nvPr/>
        </p:nvCxnSpPr>
        <p:spPr>
          <a:xfrm>
            <a:off x="2761488" y="3154680"/>
            <a:ext cx="0" cy="2697480"/>
          </a:xfrm>
          <a:prstGeom prst="line">
            <a:avLst/>
          </a:prstGeom>
          <a:ln w="12700">
            <a:solidFill>
              <a:srgbClr val="263A54"/>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业务与 QOS</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链路不是一个 KPI：每类业务的‘失败’含义不同</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以下数值为教学设计区间，不是法规最低值</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21</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 · 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21</a:t>
            </a:r>
          </a:p>
        </p:txBody>
      </p:sp>
      <p:sp>
        <p:nvSpPr>
          <p:cNvPr id="23" name="Table_r0c0"/>
          <p:cNvSpPr/>
          <p:nvPr/>
        </p:nvSpPr>
        <p:spPr>
          <a:xfrm>
            <a:off x="502920" y="1664208"/>
            <a:ext cx="1371600" cy="66751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66928" y="1691640"/>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业务</a:t>
            </a:r>
          </a:p>
        </p:txBody>
      </p:sp>
      <p:sp>
        <p:nvSpPr>
          <p:cNvPr id="25" name="Table_r0c1"/>
          <p:cNvSpPr/>
          <p:nvPr/>
        </p:nvSpPr>
        <p:spPr>
          <a:xfrm>
            <a:off x="1874519" y="1664208"/>
            <a:ext cx="1143000" cy="66751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938527" y="1691640"/>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典型方向</a:t>
            </a:r>
          </a:p>
        </p:txBody>
      </p:sp>
      <p:sp>
        <p:nvSpPr>
          <p:cNvPr id="27" name="Table_r0c2"/>
          <p:cNvSpPr/>
          <p:nvPr/>
        </p:nvSpPr>
        <p:spPr>
          <a:xfrm>
            <a:off x="3017520" y="1664208"/>
            <a:ext cx="2148840" cy="66751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081527" y="1691640"/>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设计量级（示例）</a:t>
            </a:r>
          </a:p>
        </p:txBody>
      </p:sp>
      <p:sp>
        <p:nvSpPr>
          <p:cNvPr id="29" name="Table_r0c3"/>
          <p:cNvSpPr/>
          <p:nvPr/>
        </p:nvSpPr>
        <p:spPr>
          <a:xfrm>
            <a:off x="5166360" y="1664208"/>
            <a:ext cx="3063240" cy="66751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230368" y="1691640"/>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优先指标</a:t>
            </a:r>
          </a:p>
        </p:txBody>
      </p:sp>
      <p:sp>
        <p:nvSpPr>
          <p:cNvPr id="31" name="Table_r0c4"/>
          <p:cNvSpPr/>
          <p:nvPr/>
        </p:nvSpPr>
        <p:spPr>
          <a:xfrm>
            <a:off x="8229600" y="1664208"/>
            <a:ext cx="3959352" cy="66751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293608" y="1691640"/>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00" b="1" i="0">
                <a:solidFill>
                  <a:srgbClr val="35D5E8"/>
                </a:solidFill>
                <a:latin typeface="Noto Sans CJK SC"/>
              </a:rPr>
              <a:t>拥塞时动作</a:t>
            </a:r>
          </a:p>
        </p:txBody>
      </p:sp>
      <p:sp>
        <p:nvSpPr>
          <p:cNvPr id="33" name="Table_r1c0"/>
          <p:cNvSpPr/>
          <p:nvPr/>
        </p:nvSpPr>
        <p:spPr>
          <a:xfrm>
            <a:off x="502920" y="2331720"/>
            <a:ext cx="1371600" cy="667512"/>
          </a:xfrm>
          <a:prstGeom prst="rect">
            <a:avLst/>
          </a:prstGeom>
          <a:solidFill>
            <a:srgbClr val="2A251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66928" y="2359151"/>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C2 指令</a:t>
            </a:r>
          </a:p>
        </p:txBody>
      </p:sp>
      <p:sp>
        <p:nvSpPr>
          <p:cNvPr id="35" name="Table_r1c1"/>
          <p:cNvSpPr/>
          <p:nvPr/>
        </p:nvSpPr>
        <p:spPr>
          <a:xfrm>
            <a:off x="1874519" y="2331720"/>
            <a:ext cx="1143000" cy="667512"/>
          </a:xfrm>
          <a:prstGeom prst="rect">
            <a:avLst/>
          </a:prstGeom>
          <a:solidFill>
            <a:srgbClr val="2A251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938527" y="2359151"/>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下行</a:t>
            </a:r>
          </a:p>
        </p:txBody>
      </p:sp>
      <p:sp>
        <p:nvSpPr>
          <p:cNvPr id="37" name="Table_r1c2"/>
          <p:cNvSpPr/>
          <p:nvPr/>
        </p:nvSpPr>
        <p:spPr>
          <a:xfrm>
            <a:off x="3017520" y="2331720"/>
            <a:ext cx="2148840" cy="667512"/>
          </a:xfrm>
          <a:prstGeom prst="rect">
            <a:avLst/>
          </a:prstGeom>
          <a:solidFill>
            <a:srgbClr val="2A251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3081527" y="2359151"/>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10–100 kbps</a:t>
            </a:r>
          </a:p>
        </p:txBody>
      </p:sp>
      <p:sp>
        <p:nvSpPr>
          <p:cNvPr id="39" name="Table_r1c3"/>
          <p:cNvSpPr/>
          <p:nvPr/>
        </p:nvSpPr>
        <p:spPr>
          <a:xfrm>
            <a:off x="5166360" y="2331720"/>
            <a:ext cx="3063240" cy="667512"/>
          </a:xfrm>
          <a:prstGeom prst="rect">
            <a:avLst/>
          </a:prstGeom>
          <a:solidFill>
            <a:srgbClr val="2A251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230368" y="2359151"/>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时延 / 完整性 / 连续性</a:t>
            </a:r>
          </a:p>
        </p:txBody>
      </p:sp>
      <p:sp>
        <p:nvSpPr>
          <p:cNvPr id="41" name="Table_r1c4"/>
          <p:cNvSpPr/>
          <p:nvPr/>
        </p:nvSpPr>
        <p:spPr>
          <a:xfrm>
            <a:off x="8229600" y="2331720"/>
            <a:ext cx="3959352" cy="667512"/>
          </a:xfrm>
          <a:prstGeom prst="rect">
            <a:avLst/>
          </a:prstGeom>
          <a:solidFill>
            <a:srgbClr val="2A251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293608" y="2359151"/>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保留；抢占其他业务</a:t>
            </a:r>
          </a:p>
        </p:txBody>
      </p:sp>
      <p:sp>
        <p:nvSpPr>
          <p:cNvPr id="43" name="Table_r2c0"/>
          <p:cNvSpPr/>
          <p:nvPr/>
        </p:nvSpPr>
        <p:spPr>
          <a:xfrm>
            <a:off x="502920" y="2999232"/>
            <a:ext cx="137160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566928" y="3026664"/>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飞行遥测</a:t>
            </a:r>
          </a:p>
        </p:txBody>
      </p:sp>
      <p:sp>
        <p:nvSpPr>
          <p:cNvPr id="45" name="Table_r2c1"/>
          <p:cNvSpPr/>
          <p:nvPr/>
        </p:nvSpPr>
        <p:spPr>
          <a:xfrm>
            <a:off x="1874519" y="2999232"/>
            <a:ext cx="114300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1938527" y="3026664"/>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上行</a:t>
            </a:r>
          </a:p>
        </p:txBody>
      </p:sp>
      <p:sp>
        <p:nvSpPr>
          <p:cNvPr id="47" name="Table_r2c2"/>
          <p:cNvSpPr/>
          <p:nvPr/>
        </p:nvSpPr>
        <p:spPr>
          <a:xfrm>
            <a:off x="3017520" y="2999232"/>
            <a:ext cx="214884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3081527" y="3026664"/>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20–200 kbps</a:t>
            </a:r>
          </a:p>
        </p:txBody>
      </p:sp>
      <p:sp>
        <p:nvSpPr>
          <p:cNvPr id="49" name="Table_r2c3"/>
          <p:cNvSpPr/>
          <p:nvPr/>
        </p:nvSpPr>
        <p:spPr>
          <a:xfrm>
            <a:off x="5166360" y="2999232"/>
            <a:ext cx="306324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5230368" y="3026664"/>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AoI / PDR / 抖动</a:t>
            </a:r>
          </a:p>
        </p:txBody>
      </p:sp>
      <p:sp>
        <p:nvSpPr>
          <p:cNvPr id="51" name="Table_r2c4"/>
          <p:cNvSpPr/>
          <p:nvPr/>
        </p:nvSpPr>
        <p:spPr>
          <a:xfrm>
            <a:off x="8229600" y="2999232"/>
            <a:ext cx="3959352"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8293608" y="3026664"/>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降采样但保关键状态</a:t>
            </a:r>
          </a:p>
        </p:txBody>
      </p:sp>
      <p:sp>
        <p:nvSpPr>
          <p:cNvPr id="53" name="Table_r3c0"/>
          <p:cNvSpPr/>
          <p:nvPr/>
        </p:nvSpPr>
        <p:spPr>
          <a:xfrm>
            <a:off x="502920" y="3666744"/>
            <a:ext cx="1371600" cy="667512"/>
          </a:xfrm>
          <a:prstGeom prst="rect">
            <a:avLst/>
          </a:prstGeom>
          <a:solidFill>
            <a:srgbClr val="142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566928" y="3694176"/>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运行识别</a:t>
            </a:r>
          </a:p>
        </p:txBody>
      </p:sp>
      <p:sp>
        <p:nvSpPr>
          <p:cNvPr id="55" name="Table_r3c1"/>
          <p:cNvSpPr/>
          <p:nvPr/>
        </p:nvSpPr>
        <p:spPr>
          <a:xfrm>
            <a:off x="1874519" y="3666744"/>
            <a:ext cx="1143000" cy="667512"/>
          </a:xfrm>
          <a:prstGeom prst="rect">
            <a:avLst/>
          </a:prstGeom>
          <a:solidFill>
            <a:srgbClr val="142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1938527" y="3694176"/>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上行/广播</a:t>
            </a:r>
          </a:p>
        </p:txBody>
      </p:sp>
      <p:sp>
        <p:nvSpPr>
          <p:cNvPr id="57" name="Table_r3c2"/>
          <p:cNvSpPr/>
          <p:nvPr/>
        </p:nvSpPr>
        <p:spPr>
          <a:xfrm>
            <a:off x="3017520" y="3666744"/>
            <a:ext cx="2148840" cy="667512"/>
          </a:xfrm>
          <a:prstGeom prst="rect">
            <a:avLst/>
          </a:prstGeom>
          <a:solidFill>
            <a:srgbClr val="142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081527" y="3694176"/>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低码率周期信息</a:t>
            </a:r>
          </a:p>
        </p:txBody>
      </p:sp>
      <p:sp>
        <p:nvSpPr>
          <p:cNvPr id="59" name="Table_r3c3"/>
          <p:cNvSpPr/>
          <p:nvPr/>
        </p:nvSpPr>
        <p:spPr>
          <a:xfrm>
            <a:off x="5166360" y="3666744"/>
            <a:ext cx="3063240" cy="667512"/>
          </a:xfrm>
          <a:prstGeom prst="rect">
            <a:avLst/>
          </a:prstGeom>
          <a:solidFill>
            <a:srgbClr val="142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5230368" y="3694176"/>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连续可见 / 时效</a:t>
            </a:r>
          </a:p>
        </p:txBody>
      </p:sp>
      <p:sp>
        <p:nvSpPr>
          <p:cNvPr id="61" name="Table_r3c4"/>
          <p:cNvSpPr/>
          <p:nvPr/>
        </p:nvSpPr>
        <p:spPr>
          <a:xfrm>
            <a:off x="8229600" y="3666744"/>
            <a:ext cx="3959352" cy="667512"/>
          </a:xfrm>
          <a:prstGeom prst="rect">
            <a:avLst/>
          </a:prstGeom>
          <a:solidFill>
            <a:srgbClr val="142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8293608" y="3694176"/>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独立资源与监控</a:t>
            </a:r>
          </a:p>
        </p:txBody>
      </p:sp>
      <p:sp>
        <p:nvSpPr>
          <p:cNvPr id="63" name="Table_r4c0"/>
          <p:cNvSpPr/>
          <p:nvPr/>
        </p:nvSpPr>
        <p:spPr>
          <a:xfrm>
            <a:off x="502920" y="4334256"/>
            <a:ext cx="1371600" cy="667512"/>
          </a:xfrm>
          <a:prstGeom prst="rect">
            <a:avLst/>
          </a:prstGeom>
          <a:solidFill>
            <a:srgbClr val="211B31"/>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566928" y="4361688"/>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视频 / 点云</a:t>
            </a:r>
          </a:p>
        </p:txBody>
      </p:sp>
      <p:sp>
        <p:nvSpPr>
          <p:cNvPr id="65" name="Table_r4c1"/>
          <p:cNvSpPr/>
          <p:nvPr/>
        </p:nvSpPr>
        <p:spPr>
          <a:xfrm>
            <a:off x="1874519" y="4334256"/>
            <a:ext cx="1143000" cy="667512"/>
          </a:xfrm>
          <a:prstGeom prst="rect">
            <a:avLst/>
          </a:prstGeom>
          <a:solidFill>
            <a:srgbClr val="211B31"/>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1938527" y="4361688"/>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上行</a:t>
            </a:r>
          </a:p>
        </p:txBody>
      </p:sp>
      <p:sp>
        <p:nvSpPr>
          <p:cNvPr id="67" name="Table_r4c2"/>
          <p:cNvSpPr/>
          <p:nvPr/>
        </p:nvSpPr>
        <p:spPr>
          <a:xfrm>
            <a:off x="3017520" y="4334256"/>
            <a:ext cx="2148840" cy="667512"/>
          </a:xfrm>
          <a:prstGeom prst="rect">
            <a:avLst/>
          </a:prstGeom>
          <a:solidFill>
            <a:srgbClr val="211B31"/>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3081527" y="4361688"/>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4–30+ Mbps</a:t>
            </a:r>
          </a:p>
        </p:txBody>
      </p:sp>
      <p:sp>
        <p:nvSpPr>
          <p:cNvPr id="69" name="Table_r4c3"/>
          <p:cNvSpPr/>
          <p:nvPr/>
        </p:nvSpPr>
        <p:spPr>
          <a:xfrm>
            <a:off x="5166360" y="4334256"/>
            <a:ext cx="3063240" cy="667512"/>
          </a:xfrm>
          <a:prstGeom prst="rect">
            <a:avLst/>
          </a:prstGeom>
          <a:solidFill>
            <a:srgbClr val="211B31"/>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5230368" y="4361688"/>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吞吐 / 画质 / 端到端时延</a:t>
            </a:r>
          </a:p>
        </p:txBody>
      </p:sp>
      <p:sp>
        <p:nvSpPr>
          <p:cNvPr id="71" name="Table_r4c4"/>
          <p:cNvSpPr/>
          <p:nvPr/>
        </p:nvSpPr>
        <p:spPr>
          <a:xfrm>
            <a:off x="8229600" y="4334256"/>
            <a:ext cx="3959352" cy="667512"/>
          </a:xfrm>
          <a:prstGeom prst="rect">
            <a:avLst/>
          </a:prstGeom>
          <a:solidFill>
            <a:srgbClr val="211B31"/>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TextBox 71"/>
          <p:cNvSpPr txBox="1"/>
          <p:nvPr/>
        </p:nvSpPr>
        <p:spPr>
          <a:xfrm>
            <a:off x="8293608" y="4361688"/>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降码率 / 降帧 / 缓存</a:t>
            </a:r>
          </a:p>
        </p:txBody>
      </p:sp>
      <p:sp>
        <p:nvSpPr>
          <p:cNvPr id="73" name="Table_r5c0"/>
          <p:cNvSpPr/>
          <p:nvPr/>
        </p:nvSpPr>
        <p:spPr>
          <a:xfrm>
            <a:off x="502920" y="5001768"/>
            <a:ext cx="137160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566928" y="5029200"/>
            <a:ext cx="124358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1" i="0">
                <a:solidFill>
                  <a:srgbClr val="F4F7FB"/>
                </a:solidFill>
                <a:latin typeface="Noto Sans CJK SC"/>
              </a:rPr>
              <a:t>日志 / 文件</a:t>
            </a:r>
          </a:p>
        </p:txBody>
      </p:sp>
      <p:sp>
        <p:nvSpPr>
          <p:cNvPr id="75" name="Table_r5c1"/>
          <p:cNvSpPr/>
          <p:nvPr/>
        </p:nvSpPr>
        <p:spPr>
          <a:xfrm>
            <a:off x="1874519" y="5001768"/>
            <a:ext cx="114300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TextBox 75"/>
          <p:cNvSpPr txBox="1"/>
          <p:nvPr/>
        </p:nvSpPr>
        <p:spPr>
          <a:xfrm>
            <a:off x="1938527" y="5029200"/>
            <a:ext cx="1014983"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上行</a:t>
            </a:r>
          </a:p>
        </p:txBody>
      </p:sp>
      <p:sp>
        <p:nvSpPr>
          <p:cNvPr id="77" name="Table_r5c2"/>
          <p:cNvSpPr/>
          <p:nvPr/>
        </p:nvSpPr>
        <p:spPr>
          <a:xfrm>
            <a:off x="3017520" y="5001768"/>
            <a:ext cx="214884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TextBox 77"/>
          <p:cNvSpPr txBox="1"/>
          <p:nvPr/>
        </p:nvSpPr>
        <p:spPr>
          <a:xfrm>
            <a:off x="3081527" y="5029200"/>
            <a:ext cx="20208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突发或离线</a:t>
            </a:r>
          </a:p>
        </p:txBody>
      </p:sp>
      <p:sp>
        <p:nvSpPr>
          <p:cNvPr id="79" name="Table_r5c3"/>
          <p:cNvSpPr/>
          <p:nvPr/>
        </p:nvSpPr>
        <p:spPr>
          <a:xfrm>
            <a:off x="5166360" y="5001768"/>
            <a:ext cx="3063240"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TextBox 79"/>
          <p:cNvSpPr txBox="1"/>
          <p:nvPr/>
        </p:nvSpPr>
        <p:spPr>
          <a:xfrm>
            <a:off x="5230368" y="5029200"/>
            <a:ext cx="2935224"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完整性 / 可追溯</a:t>
            </a:r>
          </a:p>
        </p:txBody>
      </p:sp>
      <p:sp>
        <p:nvSpPr>
          <p:cNvPr id="81" name="Table_r5c4"/>
          <p:cNvSpPr/>
          <p:nvPr/>
        </p:nvSpPr>
        <p:spPr>
          <a:xfrm>
            <a:off x="8229600" y="5001768"/>
            <a:ext cx="3959352" cy="667512"/>
          </a:xfrm>
          <a:prstGeom prst="rect">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TextBox 81"/>
          <p:cNvSpPr txBox="1"/>
          <p:nvPr/>
        </p:nvSpPr>
        <p:spPr>
          <a:xfrm>
            <a:off x="8293608" y="5029200"/>
            <a:ext cx="3831336" cy="612647"/>
          </a:xfrm>
          <a:prstGeom prst="rect">
            <a:avLst/>
          </a:prstGeom>
          <a:noFill/>
        </p:spPr>
        <p:txBody>
          <a:bodyPr wrap="square" lIns="9144" rIns="9144" tIns="9144" bIns="9144" anchor="ctr">
            <a:noAutofit/>
          </a:bodyPr>
          <a:lstStyle/>
          <a:p>
            <a:pPr algn="l">
              <a:lnSpc>
                <a:spcPct val="100000"/>
              </a:lnSpc>
              <a:spcBef>
                <a:spcPts val="0"/>
              </a:spcBef>
              <a:spcAft>
                <a:spcPts val="0"/>
              </a:spcAft>
            </a:pPr>
            <a:r>
              <a:rPr sz="1150" b="0" i="0">
                <a:solidFill>
                  <a:srgbClr val="F4F7FB"/>
                </a:solidFill>
                <a:latin typeface="Noto Sans CJK SC"/>
              </a:rPr>
              <a:t>延迟传输</a:t>
            </a:r>
          </a:p>
        </p:txBody>
      </p:sp>
      <p:sp>
        <p:nvSpPr>
          <p:cNvPr id="83" name="Rounded Rectangle 82"/>
          <p:cNvSpPr/>
          <p:nvPr/>
        </p:nvSpPr>
        <p:spPr>
          <a:xfrm>
            <a:off x="731520" y="5907024"/>
            <a:ext cx="10652760"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914400" y="5952744"/>
            <a:ext cx="10287000" cy="18288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FB455"/>
                </a:solidFill>
                <a:latin typeface="Noto Sans CJK SC"/>
              </a:rPr>
              <a:t>调度原则：安全关键业务按最坏拥塞设计；载荷业务按剩余能力自适应。</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链路预算</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把‘能通信’写成一条可审计的 dB 账本</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算例：2.4 GHz、10 km 视距直连；仅用于教学</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22</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来源：R4 · T1</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22</a:t>
            </a:r>
          </a:p>
        </p:txBody>
      </p:sp>
      <p:sp>
        <p:nvSpPr>
          <p:cNvPr id="23" name="TextBox 22"/>
          <p:cNvSpPr txBox="1"/>
          <p:nvPr/>
        </p:nvSpPr>
        <p:spPr>
          <a:xfrm>
            <a:off x="777240" y="1737360"/>
            <a:ext cx="4572000" cy="475488"/>
          </a:xfrm>
          <a:prstGeom prst="rect">
            <a:avLst/>
          </a:prstGeom>
          <a:noFill/>
        </p:spPr>
        <p:txBody>
          <a:bodyPr wrap="square" lIns="36576" rIns="36576" tIns="36576" bIns="36576" anchor="t">
            <a:noAutofit/>
          </a:bodyPr>
          <a:lstStyle/>
          <a:p>
            <a:pPr algn="l">
              <a:lnSpc>
                <a:spcPct val="100000"/>
              </a:lnSpc>
              <a:spcAft>
                <a:spcPts val="0"/>
              </a:spcAft>
            </a:pPr>
            <a:r>
              <a:rPr sz="2300" b="1" i="1">
                <a:solidFill>
                  <a:srgbClr val="35D5E8"/>
                </a:solidFill>
                <a:latin typeface="Noto Sans CJK SC"/>
              </a:rPr>
              <a:t>P</a:t>
            </a:r>
            <a:r>
              <a:rPr sz="1200" b="0" i="0">
                <a:solidFill>
                  <a:srgbClr val="35D5E8"/>
                </a:solidFill>
                <a:latin typeface="Noto Sans CJK SC"/>
              </a:rPr>
              <a:t>r</a:t>
            </a:r>
            <a:r>
              <a:rPr sz="2300" b="0" i="0">
                <a:solidFill>
                  <a:srgbClr val="F4F7FB"/>
                </a:solidFill>
                <a:latin typeface="Noto Sans CJK SC"/>
              </a:rPr>
              <a:t> = P</a:t>
            </a:r>
            <a:r>
              <a:rPr sz="1200" b="0" i="0">
                <a:solidFill>
                  <a:srgbClr val="F4F7FB"/>
                </a:solidFill>
                <a:latin typeface="Noto Sans CJK SC"/>
              </a:rPr>
              <a:t>t</a:t>
            </a:r>
            <a:r>
              <a:rPr sz="2300" b="0" i="0">
                <a:solidFill>
                  <a:srgbClr val="F4F7FB"/>
                </a:solidFill>
                <a:latin typeface="Noto Sans CJK SC"/>
              </a:rPr>
              <a:t> + G</a:t>
            </a:r>
            <a:r>
              <a:rPr sz="1200" b="0" i="0">
                <a:solidFill>
                  <a:srgbClr val="F4F7FB"/>
                </a:solidFill>
                <a:latin typeface="Noto Sans CJK SC"/>
              </a:rPr>
              <a:t>t</a:t>
            </a:r>
            <a:r>
              <a:rPr sz="2300" b="0" i="0">
                <a:solidFill>
                  <a:srgbClr val="F4F7FB"/>
                </a:solidFill>
                <a:latin typeface="Noto Sans CJK SC"/>
              </a:rPr>
              <a:t> + G</a:t>
            </a:r>
            <a:r>
              <a:rPr sz="1200" b="0" i="0">
                <a:solidFill>
                  <a:srgbClr val="F4F7FB"/>
                </a:solidFill>
                <a:latin typeface="Noto Sans CJK SC"/>
              </a:rPr>
              <a:t>r</a:t>
            </a:r>
            <a:r>
              <a:rPr sz="2300" b="0" i="0">
                <a:solidFill>
                  <a:srgbClr val="F4F7FB"/>
                </a:solidFill>
                <a:latin typeface="Noto Sans CJK SC"/>
              </a:rPr>
              <a:t> − L</a:t>
            </a:r>
            <a:r>
              <a:rPr sz="1200" b="0" i="0">
                <a:solidFill>
                  <a:srgbClr val="F4F7FB"/>
                </a:solidFill>
                <a:latin typeface="Noto Sans CJK SC"/>
              </a:rPr>
              <a:t>path</a:t>
            </a:r>
            <a:r>
              <a:rPr sz="2300" b="0" i="0">
                <a:solidFill>
                  <a:srgbClr val="F4F7FB"/>
                </a:solidFill>
                <a:latin typeface="Noto Sans CJK SC"/>
              </a:rPr>
              <a:t> − L</a:t>
            </a:r>
            <a:r>
              <a:rPr sz="1200" b="0" i="0">
                <a:solidFill>
                  <a:srgbClr val="F4F7FB"/>
                </a:solidFill>
                <a:latin typeface="Noto Sans CJK SC"/>
              </a:rPr>
              <a:t>misc</a:t>
            </a:r>
          </a:p>
        </p:txBody>
      </p:sp>
      <p:sp>
        <p:nvSpPr>
          <p:cNvPr id="24" name="TextBox 23"/>
          <p:cNvSpPr txBox="1"/>
          <p:nvPr/>
        </p:nvSpPr>
        <p:spPr>
          <a:xfrm>
            <a:off x="777240" y="2340864"/>
            <a:ext cx="5212080" cy="36576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A8B7C9"/>
                </a:solidFill>
                <a:latin typeface="Noto Sans Mono CJK SC"/>
              </a:rPr>
              <a:t>FSPL = 32.44 + 20 log₁₀(fMHz) + 20 log₁₀(dkm)</a:t>
            </a:r>
          </a:p>
        </p:txBody>
      </p:sp>
      <p:sp>
        <p:nvSpPr>
          <p:cNvPr id="25" name="Rounded Rectangle 24"/>
          <p:cNvSpPr/>
          <p:nvPr/>
        </p:nvSpPr>
        <p:spPr>
          <a:xfrm>
            <a:off x="749808" y="3090672"/>
            <a:ext cx="1874519"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9536" y="3273552"/>
            <a:ext cx="165506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发射功率</a:t>
            </a:r>
          </a:p>
        </p:txBody>
      </p:sp>
      <p:sp>
        <p:nvSpPr>
          <p:cNvPr id="27" name="TextBox 26"/>
          <p:cNvSpPr txBox="1"/>
          <p:nvPr/>
        </p:nvSpPr>
        <p:spPr>
          <a:xfrm>
            <a:off x="859536" y="3639312"/>
            <a:ext cx="1655064"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4D7CFF"/>
                </a:solidFill>
                <a:latin typeface="Noto Sans Mono CJK SC"/>
              </a:rPr>
              <a:t>+27 dBm</a:t>
            </a:r>
          </a:p>
        </p:txBody>
      </p:sp>
      <p:sp>
        <p:nvSpPr>
          <p:cNvPr id="28" name="TextBox 27"/>
          <p:cNvSpPr txBox="1"/>
          <p:nvPr/>
        </p:nvSpPr>
        <p:spPr>
          <a:xfrm>
            <a:off x="2642615" y="3447288"/>
            <a:ext cx="31089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6F8197"/>
                </a:solidFill>
                <a:latin typeface="Noto Sans CJK SC"/>
              </a:rPr>
              <a:t>+</a:t>
            </a:r>
          </a:p>
        </p:txBody>
      </p:sp>
      <p:sp>
        <p:nvSpPr>
          <p:cNvPr id="29" name="Rounded Rectangle 28"/>
          <p:cNvSpPr/>
          <p:nvPr/>
        </p:nvSpPr>
        <p:spPr>
          <a:xfrm>
            <a:off x="2971800" y="3090672"/>
            <a:ext cx="1874519"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081528" y="3273552"/>
            <a:ext cx="165506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天线增益</a:t>
            </a:r>
          </a:p>
        </p:txBody>
      </p:sp>
      <p:sp>
        <p:nvSpPr>
          <p:cNvPr id="31" name="TextBox 30"/>
          <p:cNvSpPr txBox="1"/>
          <p:nvPr/>
        </p:nvSpPr>
        <p:spPr>
          <a:xfrm>
            <a:off x="3081528" y="3639312"/>
            <a:ext cx="1655064"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4ADE80"/>
                </a:solidFill>
                <a:latin typeface="Noto Sans Mono CJK SC"/>
              </a:rPr>
              <a:t>+5 +8 dBi</a:t>
            </a:r>
          </a:p>
        </p:txBody>
      </p:sp>
      <p:sp>
        <p:nvSpPr>
          <p:cNvPr id="32" name="TextBox 31"/>
          <p:cNvSpPr txBox="1"/>
          <p:nvPr/>
        </p:nvSpPr>
        <p:spPr>
          <a:xfrm>
            <a:off x="4864608" y="3447288"/>
            <a:ext cx="31089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6F8197"/>
                </a:solidFill>
                <a:latin typeface="Noto Sans CJK SC"/>
              </a:rPr>
              <a:t>+</a:t>
            </a:r>
          </a:p>
        </p:txBody>
      </p:sp>
      <p:sp>
        <p:nvSpPr>
          <p:cNvPr id="33" name="Rounded Rectangle 32"/>
          <p:cNvSpPr/>
          <p:nvPr/>
        </p:nvSpPr>
        <p:spPr>
          <a:xfrm>
            <a:off x="5193792" y="3090672"/>
            <a:ext cx="1874519"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303520" y="3273552"/>
            <a:ext cx="165506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馈线/杂损</a:t>
            </a:r>
          </a:p>
        </p:txBody>
      </p:sp>
      <p:sp>
        <p:nvSpPr>
          <p:cNvPr id="35" name="TextBox 34"/>
          <p:cNvSpPr txBox="1"/>
          <p:nvPr/>
        </p:nvSpPr>
        <p:spPr>
          <a:xfrm>
            <a:off x="5303520" y="3639312"/>
            <a:ext cx="1655064"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FB455"/>
                </a:solidFill>
                <a:latin typeface="Noto Sans Mono CJK SC"/>
              </a:rPr>
              <a:t>−2 dB</a:t>
            </a:r>
          </a:p>
        </p:txBody>
      </p:sp>
      <p:sp>
        <p:nvSpPr>
          <p:cNvPr id="36" name="TextBox 35"/>
          <p:cNvSpPr txBox="1"/>
          <p:nvPr/>
        </p:nvSpPr>
        <p:spPr>
          <a:xfrm>
            <a:off x="7086600" y="3447288"/>
            <a:ext cx="31089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6F8197"/>
                </a:solidFill>
                <a:latin typeface="Noto Sans CJK SC"/>
              </a:rPr>
              <a:t>−</a:t>
            </a:r>
          </a:p>
        </p:txBody>
      </p:sp>
      <p:sp>
        <p:nvSpPr>
          <p:cNvPr id="37" name="Rounded Rectangle 36"/>
          <p:cNvSpPr/>
          <p:nvPr/>
        </p:nvSpPr>
        <p:spPr>
          <a:xfrm>
            <a:off x="7415784" y="3090672"/>
            <a:ext cx="1874519"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525512" y="3273552"/>
            <a:ext cx="165506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FSPL</a:t>
            </a:r>
          </a:p>
        </p:txBody>
      </p:sp>
      <p:sp>
        <p:nvSpPr>
          <p:cNvPr id="39" name="TextBox 38"/>
          <p:cNvSpPr txBox="1"/>
          <p:nvPr/>
        </p:nvSpPr>
        <p:spPr>
          <a:xfrm>
            <a:off x="7525512" y="3639312"/>
            <a:ext cx="1655064"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F6B6B"/>
                </a:solidFill>
                <a:latin typeface="Noto Sans Mono CJK SC"/>
              </a:rPr>
              <a:t>−120 dB</a:t>
            </a:r>
          </a:p>
        </p:txBody>
      </p:sp>
      <p:sp>
        <p:nvSpPr>
          <p:cNvPr id="40" name="TextBox 39"/>
          <p:cNvSpPr txBox="1"/>
          <p:nvPr/>
        </p:nvSpPr>
        <p:spPr>
          <a:xfrm>
            <a:off x="9308592" y="3447288"/>
            <a:ext cx="31089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6F8197"/>
                </a:solidFill>
                <a:latin typeface="Noto Sans CJK SC"/>
              </a:rPr>
              <a:t>−</a:t>
            </a:r>
          </a:p>
        </p:txBody>
      </p:sp>
      <p:sp>
        <p:nvSpPr>
          <p:cNvPr id="41" name="Rounded Rectangle 40"/>
          <p:cNvSpPr/>
          <p:nvPr/>
        </p:nvSpPr>
        <p:spPr>
          <a:xfrm>
            <a:off x="9637776" y="3090672"/>
            <a:ext cx="1874519"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747504" y="3273552"/>
            <a:ext cx="165506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接收功率</a:t>
            </a:r>
          </a:p>
        </p:txBody>
      </p:sp>
      <p:sp>
        <p:nvSpPr>
          <p:cNvPr id="43" name="TextBox 42"/>
          <p:cNvSpPr txBox="1"/>
          <p:nvPr/>
        </p:nvSpPr>
        <p:spPr>
          <a:xfrm>
            <a:off x="9747504" y="3639312"/>
            <a:ext cx="1655064"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35D5E8"/>
                </a:solidFill>
                <a:latin typeface="Noto Sans Mono CJK SC"/>
              </a:rPr>
              <a:t>≈ −82 dBm</a:t>
            </a:r>
          </a:p>
        </p:txBody>
      </p:sp>
      <p:sp>
        <p:nvSpPr>
          <p:cNvPr id="44" name="Rounded Rectangle 43"/>
          <p:cNvSpPr/>
          <p:nvPr/>
        </p:nvSpPr>
        <p:spPr>
          <a:xfrm>
            <a:off x="749808" y="4480560"/>
            <a:ext cx="5212080" cy="1097280"/>
          </a:xfrm>
          <a:prstGeom prst="roundRect">
            <a:avLst>
              <a:gd name="adj" fmla="val 12000"/>
            </a:avLst>
          </a:prstGeom>
          <a:solidFill>
            <a:srgbClr val="102B27"/>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87552" y="4700016"/>
            <a:ext cx="18288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4ADE80"/>
                </a:solidFill>
                <a:latin typeface="Noto Sans CJK SC"/>
              </a:rPr>
              <a:t>表面链路裕量</a:t>
            </a:r>
          </a:p>
        </p:txBody>
      </p:sp>
      <p:sp>
        <p:nvSpPr>
          <p:cNvPr id="46" name="TextBox 45"/>
          <p:cNvSpPr txBox="1"/>
          <p:nvPr/>
        </p:nvSpPr>
        <p:spPr>
          <a:xfrm>
            <a:off x="987552" y="5084064"/>
            <a:ext cx="347472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800" b="1" i="0">
                <a:solidFill>
                  <a:srgbClr val="F4F7FB"/>
                </a:solidFill>
                <a:latin typeface="Noto Sans Mono CJK SC"/>
              </a:rPr>
              <a:t>−82 − (−96) = 14 dB</a:t>
            </a:r>
          </a:p>
        </p:txBody>
      </p:sp>
      <p:sp>
        <p:nvSpPr>
          <p:cNvPr id="47" name="Rounded Rectangle 46"/>
          <p:cNvSpPr/>
          <p:nvPr/>
        </p:nvSpPr>
        <p:spPr>
          <a:xfrm>
            <a:off x="6263640" y="4480560"/>
            <a:ext cx="4754880" cy="1097280"/>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492240" y="4700016"/>
            <a:ext cx="16459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6B6B"/>
                </a:solidFill>
                <a:latin typeface="Noto Sans CJK SC"/>
              </a:rPr>
              <a:t>必须再扣除</a:t>
            </a:r>
          </a:p>
        </p:txBody>
      </p:sp>
      <p:sp>
        <p:nvSpPr>
          <p:cNvPr id="49" name="TextBox 48"/>
          <p:cNvSpPr txBox="1"/>
          <p:nvPr/>
        </p:nvSpPr>
        <p:spPr>
          <a:xfrm>
            <a:off x="6492240" y="5084064"/>
            <a:ext cx="42519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50" b="1" i="0">
                <a:solidFill>
                  <a:srgbClr val="F4F7FB"/>
                </a:solidFill>
                <a:latin typeface="Noto Sans CJK SC"/>
              </a:rPr>
              <a:t>衰落｜姿态｜极化｜遮挡｜干扰｜实现损失</a:t>
            </a:r>
          </a:p>
        </p:txBody>
      </p:sp>
      <p:sp>
        <p:nvSpPr>
          <p:cNvPr id="50" name="TextBox 49"/>
          <p:cNvSpPr txBox="1"/>
          <p:nvPr/>
        </p:nvSpPr>
        <p:spPr>
          <a:xfrm>
            <a:off x="1005840" y="6053328"/>
            <a:ext cx="1014984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FB455"/>
                </a:solidFill>
                <a:latin typeface="Noto Sans CJK SC"/>
              </a:rPr>
              <a:t>工程门槛：预算必须分别做上行、下行、主链、备链与最坏姿态。</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几何与传播</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看得见不等于清得出：菲涅耳区往往先于地平线失败</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2.4 GHz、10 km 中点：第一菲涅耳区半径约 17.7 m</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23</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23</a:t>
            </a:r>
          </a:p>
        </p:txBody>
      </p:sp>
      <p:cxnSp>
        <p:nvCxnSpPr>
          <p:cNvPr id="23" name="Connector 22"/>
          <p:cNvCxnSpPr/>
          <p:nvPr/>
        </p:nvCxnSpPr>
        <p:spPr>
          <a:xfrm>
            <a:off x="914400" y="5212080"/>
            <a:ext cx="10332720"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188720" y="4224528"/>
            <a:ext cx="502920" cy="98755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469880" y="3675887"/>
            <a:ext cx="502920" cy="1536192"/>
          </a:xfrm>
          <a:prstGeom prst="rect">
            <a:avLst/>
          </a:prstGeom>
          <a:solidFill>
            <a:srgbClr val="192B43"/>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6" name="Connector 25"/>
          <p:cNvCxnSpPr/>
          <p:nvPr/>
        </p:nvCxnSpPr>
        <p:spPr>
          <a:xfrm flipV="1">
            <a:off x="1444752" y="3675887"/>
            <a:ext cx="9281160" cy="548641"/>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7" name="FresnelZone"/>
          <p:cNvSpPr/>
          <p:nvPr/>
        </p:nvSpPr>
        <p:spPr>
          <a:xfrm>
            <a:off x="1828800" y="2962656"/>
            <a:ext cx="8412480" cy="1828800"/>
          </a:xfrm>
          <a:prstGeom prst="ellipse">
            <a:avLst/>
          </a:prstGeom>
          <a:noFill/>
          <a:ln w="1905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754880" y="2944368"/>
            <a:ext cx="2560320"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FB455"/>
                </a:solidFill>
                <a:latin typeface="Noto Sans CJK SC"/>
              </a:rPr>
              <a:t>第一菲涅耳区</a:t>
            </a:r>
          </a:p>
        </p:txBody>
      </p:sp>
      <p:sp>
        <p:nvSpPr>
          <p:cNvPr id="29" name="TextBox 28"/>
          <p:cNvSpPr txBox="1"/>
          <p:nvPr/>
        </p:nvSpPr>
        <p:spPr>
          <a:xfrm>
            <a:off x="3931920" y="3383280"/>
            <a:ext cx="429768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F4F7FB"/>
                </a:solidFill>
                <a:latin typeface="Noto Sans Mono CJK SC"/>
              </a:rPr>
              <a:t>r₁ = √[ λ·d₁·d₂ / (d₁+d₂) ]</a:t>
            </a:r>
          </a:p>
        </p:txBody>
      </p:sp>
      <p:sp>
        <p:nvSpPr>
          <p:cNvPr id="30" name="Rounded Rectangle 29"/>
          <p:cNvSpPr/>
          <p:nvPr/>
        </p:nvSpPr>
        <p:spPr>
          <a:xfrm>
            <a:off x="914400" y="1719072"/>
            <a:ext cx="182880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24128" y="1828800"/>
            <a:ext cx="1609344"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B455"/>
                </a:solidFill>
                <a:latin typeface="Noto Sans CJK SC"/>
              </a:rPr>
              <a:t>17.7 m</a:t>
            </a:r>
          </a:p>
        </p:txBody>
      </p:sp>
      <p:sp>
        <p:nvSpPr>
          <p:cNvPr id="32" name="TextBox 31"/>
          <p:cNvSpPr txBox="1"/>
          <p:nvPr/>
        </p:nvSpPr>
        <p:spPr>
          <a:xfrm>
            <a:off x="1024128" y="2194560"/>
            <a:ext cx="1609344"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中点 r₁</a:t>
            </a:r>
          </a:p>
        </p:txBody>
      </p:sp>
      <p:sp>
        <p:nvSpPr>
          <p:cNvPr id="33" name="TextBox 32"/>
          <p:cNvSpPr txBox="1"/>
          <p:nvPr/>
        </p:nvSpPr>
        <p:spPr>
          <a:xfrm>
            <a:off x="1024128" y="2432304"/>
            <a:ext cx="1609344"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2.4 GHz · 10 km</a:t>
            </a:r>
          </a:p>
        </p:txBody>
      </p:sp>
      <p:sp>
        <p:nvSpPr>
          <p:cNvPr id="34" name="Rounded Rectangle 33"/>
          <p:cNvSpPr/>
          <p:nvPr/>
        </p:nvSpPr>
        <p:spPr>
          <a:xfrm>
            <a:off x="2971800" y="1719072"/>
            <a:ext cx="182880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3081528" y="1828800"/>
            <a:ext cx="1609344"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ADE80"/>
                </a:solidFill>
                <a:latin typeface="Noto Sans CJK SC"/>
              </a:rPr>
              <a:t>10.6 m</a:t>
            </a:r>
          </a:p>
        </p:txBody>
      </p:sp>
      <p:sp>
        <p:nvSpPr>
          <p:cNvPr id="36" name="TextBox 35"/>
          <p:cNvSpPr txBox="1"/>
          <p:nvPr/>
        </p:nvSpPr>
        <p:spPr>
          <a:xfrm>
            <a:off x="3081528" y="2194560"/>
            <a:ext cx="1609344"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60% 净空</a:t>
            </a:r>
          </a:p>
        </p:txBody>
      </p:sp>
      <p:sp>
        <p:nvSpPr>
          <p:cNvPr id="37" name="TextBox 36"/>
          <p:cNvSpPr txBox="1"/>
          <p:nvPr/>
        </p:nvSpPr>
        <p:spPr>
          <a:xfrm>
            <a:off x="3081528" y="2432304"/>
            <a:ext cx="1609344"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常用工程目标</a:t>
            </a:r>
          </a:p>
        </p:txBody>
      </p:sp>
      <p:sp>
        <p:nvSpPr>
          <p:cNvPr id="38" name="Rounded Rectangle 37"/>
          <p:cNvSpPr/>
          <p:nvPr/>
        </p:nvSpPr>
        <p:spPr>
          <a:xfrm>
            <a:off x="5029200" y="1719072"/>
            <a:ext cx="182880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5138928" y="1828800"/>
            <a:ext cx="1609344"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35D5E8"/>
                </a:solidFill>
                <a:latin typeface="Noto Sans CJK SC"/>
              </a:rPr>
              <a:t>4.12</a:t>
            </a:r>
          </a:p>
        </p:txBody>
      </p:sp>
      <p:sp>
        <p:nvSpPr>
          <p:cNvPr id="40" name="TextBox 39"/>
          <p:cNvSpPr txBox="1"/>
          <p:nvPr/>
        </p:nvSpPr>
        <p:spPr>
          <a:xfrm>
            <a:off x="5138928" y="2194560"/>
            <a:ext cx="1609344"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地平线系数</a:t>
            </a:r>
          </a:p>
        </p:txBody>
      </p:sp>
      <p:sp>
        <p:nvSpPr>
          <p:cNvPr id="41" name="TextBox 40"/>
          <p:cNvSpPr txBox="1"/>
          <p:nvPr/>
        </p:nvSpPr>
        <p:spPr>
          <a:xfrm>
            <a:off x="5138928" y="2432304"/>
            <a:ext cx="1609344"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km / √m, k≈4/3</a:t>
            </a:r>
          </a:p>
        </p:txBody>
      </p:sp>
      <p:sp>
        <p:nvSpPr>
          <p:cNvPr id="42" name="Rounded Rectangle 41"/>
          <p:cNvSpPr/>
          <p:nvPr/>
        </p:nvSpPr>
        <p:spPr>
          <a:xfrm>
            <a:off x="7360920" y="1719072"/>
            <a:ext cx="3794760" cy="96012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543800" y="1874519"/>
            <a:ext cx="128016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B391FF"/>
                </a:solidFill>
                <a:latin typeface="Noto Sans CJK SC"/>
              </a:rPr>
              <a:t>姿态效应</a:t>
            </a:r>
          </a:p>
        </p:txBody>
      </p:sp>
      <p:sp>
        <p:nvSpPr>
          <p:cNvPr id="44" name="TextBox 43"/>
          <p:cNvSpPr txBox="1"/>
          <p:nvPr/>
        </p:nvSpPr>
        <p:spPr>
          <a:xfrm>
            <a:off x="8732520" y="1847088"/>
            <a:ext cx="2148840" cy="4572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0" i="0">
                <a:solidFill>
                  <a:srgbClr val="A8B7C9"/>
                </a:solidFill>
                <a:latin typeface="Noto Sans CJK SC"/>
              </a:rPr>
              <a:t>滚转/偏航会改变机体遮挡、极化与天线方向图</a:t>
            </a:r>
          </a:p>
        </p:txBody>
      </p:sp>
      <p:sp>
        <p:nvSpPr>
          <p:cNvPr id="45" name="TextBox 44"/>
          <p:cNvSpPr txBox="1"/>
          <p:nvPr/>
        </p:nvSpPr>
        <p:spPr>
          <a:xfrm>
            <a:off x="914400" y="5833872"/>
            <a:ext cx="10332720"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4F7FB"/>
                </a:solidFill>
                <a:latin typeface="Noto Sans CJK SC"/>
              </a:rPr>
              <a:t>设计动作：沿航线做数字高程 + 障碍物剖面，不只画地图直线。</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信道</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无人机链路的敌人，不只是距离</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自由空间只是上限；城市、山谷、水面与机体都会改写信道</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24</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 · T4 · T7</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24</a:t>
            </a:r>
          </a:p>
        </p:txBody>
      </p:sp>
      <p:sp>
        <p:nvSpPr>
          <p:cNvPr id="23" name="Rounded Rectangle 22"/>
          <p:cNvSpPr/>
          <p:nvPr/>
        </p:nvSpPr>
        <p:spPr>
          <a:xfrm>
            <a:off x="658368" y="1737360"/>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41247" y="190195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4D7CFF"/>
                </a:solidFill>
                <a:latin typeface="Noto Sans CJK SC"/>
              </a:rPr>
              <a:t>路径损耗</a:t>
            </a:r>
          </a:p>
        </p:txBody>
      </p:sp>
      <p:sp>
        <p:nvSpPr>
          <p:cNvPr id="25" name="Rounded Rectangle 24"/>
          <p:cNvSpPr/>
          <p:nvPr/>
        </p:nvSpPr>
        <p:spPr>
          <a:xfrm>
            <a:off x="2286000" y="1883664"/>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322576" y="1897380"/>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距离 / 频率</a:t>
            </a:r>
          </a:p>
        </p:txBody>
      </p:sp>
      <p:sp>
        <p:nvSpPr>
          <p:cNvPr id="27" name="TextBox 26"/>
          <p:cNvSpPr txBox="1"/>
          <p:nvPr/>
        </p:nvSpPr>
        <p:spPr>
          <a:xfrm>
            <a:off x="841247" y="248716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平均功率下降</a:t>
            </a:r>
          </a:p>
        </p:txBody>
      </p:sp>
      <p:sp>
        <p:nvSpPr>
          <p:cNvPr id="28" name="Rounded Rectangle 27"/>
          <p:cNvSpPr/>
          <p:nvPr/>
        </p:nvSpPr>
        <p:spPr>
          <a:xfrm>
            <a:off x="4425696" y="1737360"/>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608576" y="190195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FB455"/>
                </a:solidFill>
                <a:latin typeface="Noto Sans CJK SC"/>
              </a:rPr>
              <a:t>阴影衰落</a:t>
            </a:r>
          </a:p>
        </p:txBody>
      </p:sp>
      <p:sp>
        <p:nvSpPr>
          <p:cNvPr id="30" name="Rounded Rectangle 29"/>
          <p:cNvSpPr/>
          <p:nvPr/>
        </p:nvSpPr>
        <p:spPr>
          <a:xfrm>
            <a:off x="6053328" y="1883664"/>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089904" y="1897380"/>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地形 / 建筑 / 植被</a:t>
            </a:r>
          </a:p>
        </p:txBody>
      </p:sp>
      <p:sp>
        <p:nvSpPr>
          <p:cNvPr id="32" name="TextBox 31"/>
          <p:cNvSpPr txBox="1"/>
          <p:nvPr/>
        </p:nvSpPr>
        <p:spPr>
          <a:xfrm>
            <a:off x="4608576" y="248716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秒级深衰落</a:t>
            </a:r>
          </a:p>
        </p:txBody>
      </p:sp>
      <p:sp>
        <p:nvSpPr>
          <p:cNvPr id="33" name="Rounded Rectangle 32"/>
          <p:cNvSpPr/>
          <p:nvPr/>
        </p:nvSpPr>
        <p:spPr>
          <a:xfrm>
            <a:off x="8193024" y="1737360"/>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75904" y="190195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B391FF"/>
                </a:solidFill>
                <a:latin typeface="Noto Sans CJK SC"/>
              </a:rPr>
              <a:t>多径快衰落</a:t>
            </a:r>
          </a:p>
        </p:txBody>
      </p:sp>
      <p:sp>
        <p:nvSpPr>
          <p:cNvPr id="35" name="Rounded Rectangle 34"/>
          <p:cNvSpPr/>
          <p:nvPr/>
        </p:nvSpPr>
        <p:spPr>
          <a:xfrm>
            <a:off x="9820656" y="1883664"/>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857232" y="1897380"/>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反射 / 相消</a:t>
            </a:r>
          </a:p>
        </p:txBody>
      </p:sp>
      <p:sp>
        <p:nvSpPr>
          <p:cNvPr id="37" name="TextBox 36"/>
          <p:cNvSpPr txBox="1"/>
          <p:nvPr/>
        </p:nvSpPr>
        <p:spPr>
          <a:xfrm>
            <a:off x="8375904" y="248716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毫秒级波动</a:t>
            </a:r>
          </a:p>
        </p:txBody>
      </p:sp>
      <p:sp>
        <p:nvSpPr>
          <p:cNvPr id="38" name="Rounded Rectangle 37"/>
          <p:cNvSpPr/>
          <p:nvPr/>
        </p:nvSpPr>
        <p:spPr>
          <a:xfrm>
            <a:off x="658368" y="3611879"/>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1247" y="377647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35D5E8"/>
                </a:solidFill>
                <a:latin typeface="Noto Sans CJK SC"/>
              </a:rPr>
              <a:t>多普勒</a:t>
            </a:r>
          </a:p>
        </p:txBody>
      </p:sp>
      <p:sp>
        <p:nvSpPr>
          <p:cNvPr id="40" name="Rounded Rectangle 39"/>
          <p:cNvSpPr/>
          <p:nvPr/>
        </p:nvSpPr>
        <p:spPr>
          <a:xfrm>
            <a:off x="2286000" y="3758183"/>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2322576" y="3771899"/>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速度 / 载频</a:t>
            </a:r>
          </a:p>
        </p:txBody>
      </p:sp>
      <p:sp>
        <p:nvSpPr>
          <p:cNvPr id="42" name="TextBox 41"/>
          <p:cNvSpPr txBox="1"/>
          <p:nvPr/>
        </p:nvSpPr>
        <p:spPr>
          <a:xfrm>
            <a:off x="841247" y="436168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频偏与信道时变</a:t>
            </a:r>
          </a:p>
        </p:txBody>
      </p:sp>
      <p:sp>
        <p:nvSpPr>
          <p:cNvPr id="43" name="Rounded Rectangle 42"/>
          <p:cNvSpPr/>
          <p:nvPr/>
        </p:nvSpPr>
        <p:spPr>
          <a:xfrm>
            <a:off x="4425696" y="3611879"/>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4608576" y="377647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FF6B6B"/>
                </a:solidFill>
                <a:latin typeface="Noto Sans CJK SC"/>
              </a:rPr>
              <a:t>干扰</a:t>
            </a:r>
          </a:p>
        </p:txBody>
      </p:sp>
      <p:sp>
        <p:nvSpPr>
          <p:cNvPr id="45" name="Rounded Rectangle 44"/>
          <p:cNvSpPr/>
          <p:nvPr/>
        </p:nvSpPr>
        <p:spPr>
          <a:xfrm>
            <a:off x="6053328" y="3758183"/>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089904" y="3771899"/>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同频系统 / 邻区</a:t>
            </a:r>
          </a:p>
        </p:txBody>
      </p:sp>
      <p:sp>
        <p:nvSpPr>
          <p:cNvPr id="47" name="TextBox 46"/>
          <p:cNvSpPr txBox="1"/>
          <p:nvPr/>
        </p:nvSpPr>
        <p:spPr>
          <a:xfrm>
            <a:off x="4608576" y="436168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SINR 而非 SNR 决定</a:t>
            </a:r>
          </a:p>
        </p:txBody>
      </p:sp>
      <p:sp>
        <p:nvSpPr>
          <p:cNvPr id="48" name="Rounded Rectangle 47"/>
          <p:cNvSpPr/>
          <p:nvPr/>
        </p:nvSpPr>
        <p:spPr>
          <a:xfrm>
            <a:off x="8193024" y="3611879"/>
            <a:ext cx="3383280" cy="14813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8375904" y="377647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4ADE80"/>
                </a:solidFill>
                <a:latin typeface="Noto Sans CJK SC"/>
              </a:rPr>
              <a:t>机体效应</a:t>
            </a:r>
          </a:p>
        </p:txBody>
      </p:sp>
      <p:sp>
        <p:nvSpPr>
          <p:cNvPr id="50" name="Rounded Rectangle 49"/>
          <p:cNvSpPr/>
          <p:nvPr/>
        </p:nvSpPr>
        <p:spPr>
          <a:xfrm>
            <a:off x="9820656" y="3758183"/>
            <a:ext cx="1481328" cy="28346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9857232" y="3771899"/>
            <a:ext cx="1408176"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869" b="1" i="0">
                <a:solidFill>
                  <a:srgbClr val="A8B7C9"/>
                </a:solidFill>
                <a:latin typeface="Noto Sans CJK SC"/>
              </a:rPr>
              <a:t>姿态 / 材料 / 安装</a:t>
            </a:r>
          </a:p>
        </p:txBody>
      </p:sp>
      <p:sp>
        <p:nvSpPr>
          <p:cNvPr id="52" name="TextBox 51"/>
          <p:cNvSpPr txBox="1"/>
          <p:nvPr/>
        </p:nvSpPr>
        <p:spPr>
          <a:xfrm>
            <a:off x="8375904" y="4361688"/>
            <a:ext cx="3017520"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方向图出现盲区</a:t>
            </a:r>
          </a:p>
        </p:txBody>
      </p:sp>
      <p:sp>
        <p:nvSpPr>
          <p:cNvPr id="53" name="Rounded Rectangle 52"/>
          <p:cNvSpPr/>
          <p:nvPr/>
        </p:nvSpPr>
        <p:spPr>
          <a:xfrm>
            <a:off x="822960" y="5669280"/>
            <a:ext cx="10515600" cy="4572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1005840" y="5788152"/>
            <a:ext cx="1014984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FB455"/>
                </a:solidFill>
                <a:latin typeface="Noto Sans CJK SC"/>
              </a:rPr>
              <a:t>测试要点：丢包若成簇（burst），独立概率模型会严重高估可靠性。</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容量与门限</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Mbps 很高，仍可能不适合 C2</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Shannon 给的是理论上限；安全链路关注低尾部性能</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25</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25</a:t>
            </a:r>
          </a:p>
        </p:txBody>
      </p:sp>
      <p:sp>
        <p:nvSpPr>
          <p:cNvPr id="23" name="TextBox 22"/>
          <p:cNvSpPr txBox="1"/>
          <p:nvPr/>
        </p:nvSpPr>
        <p:spPr>
          <a:xfrm>
            <a:off x="804672" y="1773936"/>
            <a:ext cx="4663440" cy="4572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400" b="1" i="0">
                <a:solidFill>
                  <a:srgbClr val="35D5E8"/>
                </a:solidFill>
                <a:latin typeface="Noto Sans Mono CJK SC"/>
              </a:rPr>
              <a:t>C = B · log₂(1 + S/N)</a:t>
            </a:r>
          </a:p>
        </p:txBody>
      </p:sp>
      <p:sp>
        <p:nvSpPr>
          <p:cNvPr id="24" name="Rounded Rectangle 23"/>
          <p:cNvSpPr/>
          <p:nvPr/>
        </p:nvSpPr>
        <p:spPr>
          <a:xfrm>
            <a:off x="749808" y="2450592"/>
            <a:ext cx="4846320" cy="233172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1005840" y="2779776"/>
            <a:ext cx="1298448"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5568" y="2889504"/>
            <a:ext cx="1078992"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D7CFF"/>
                </a:solidFill>
                <a:latin typeface="Noto Sans CJK SC"/>
              </a:rPr>
              <a:t>5 MHz</a:t>
            </a:r>
          </a:p>
        </p:txBody>
      </p:sp>
      <p:sp>
        <p:nvSpPr>
          <p:cNvPr id="27" name="TextBox 26"/>
          <p:cNvSpPr txBox="1"/>
          <p:nvPr/>
        </p:nvSpPr>
        <p:spPr>
          <a:xfrm>
            <a:off x="1115568" y="3255264"/>
            <a:ext cx="1078992"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带宽 B</a:t>
            </a:r>
          </a:p>
        </p:txBody>
      </p:sp>
      <p:sp>
        <p:nvSpPr>
          <p:cNvPr id="28" name="Rounded Rectangle 27"/>
          <p:cNvSpPr/>
          <p:nvPr/>
        </p:nvSpPr>
        <p:spPr>
          <a:xfrm>
            <a:off x="2523744" y="2779776"/>
            <a:ext cx="1298448"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633472" y="2889504"/>
            <a:ext cx="1078992"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B455"/>
                </a:solidFill>
                <a:latin typeface="Noto Sans CJK SC"/>
              </a:rPr>
              <a:t>10 dB</a:t>
            </a:r>
          </a:p>
        </p:txBody>
      </p:sp>
      <p:sp>
        <p:nvSpPr>
          <p:cNvPr id="30" name="TextBox 29"/>
          <p:cNvSpPr txBox="1"/>
          <p:nvPr/>
        </p:nvSpPr>
        <p:spPr>
          <a:xfrm>
            <a:off x="2633472" y="3255264"/>
            <a:ext cx="1078992"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SNR</a:t>
            </a:r>
          </a:p>
        </p:txBody>
      </p:sp>
      <p:sp>
        <p:nvSpPr>
          <p:cNvPr id="31" name="Rounded Rectangle 30"/>
          <p:cNvSpPr/>
          <p:nvPr/>
        </p:nvSpPr>
        <p:spPr>
          <a:xfrm>
            <a:off x="4041648" y="2779776"/>
            <a:ext cx="1298448"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151376" y="2889504"/>
            <a:ext cx="1078992"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ADE80"/>
                </a:solidFill>
                <a:latin typeface="Noto Sans CJK SC"/>
              </a:rPr>
              <a:t>17.3</a:t>
            </a:r>
          </a:p>
        </p:txBody>
      </p:sp>
      <p:sp>
        <p:nvSpPr>
          <p:cNvPr id="33" name="TextBox 32"/>
          <p:cNvSpPr txBox="1"/>
          <p:nvPr/>
        </p:nvSpPr>
        <p:spPr>
          <a:xfrm>
            <a:off x="4151376" y="3255264"/>
            <a:ext cx="1078992"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Mbps 理论上限</a:t>
            </a:r>
          </a:p>
        </p:txBody>
      </p:sp>
      <p:sp>
        <p:nvSpPr>
          <p:cNvPr id="34" name="TextBox 33"/>
          <p:cNvSpPr txBox="1"/>
          <p:nvPr/>
        </p:nvSpPr>
        <p:spPr>
          <a:xfrm>
            <a:off x="1005840" y="4059936"/>
            <a:ext cx="4315968"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FF6B6B"/>
                </a:solidFill>
                <a:latin typeface="Noto Sans CJK SC"/>
              </a:rPr>
              <a:t>≠ 可用吞吐 ≠ 安全 SLA</a:t>
            </a:r>
          </a:p>
        </p:txBody>
      </p:sp>
      <p:sp>
        <p:nvSpPr>
          <p:cNvPr id="35" name="Rounded Rectangle 34"/>
          <p:cNvSpPr/>
          <p:nvPr/>
        </p:nvSpPr>
        <p:spPr>
          <a:xfrm>
            <a:off x="5989320" y="1773936"/>
            <a:ext cx="5212080" cy="301752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263640" y="2011680"/>
            <a:ext cx="46634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700" b="1" i="0">
                <a:solidFill>
                  <a:srgbClr val="FFB455"/>
                </a:solidFill>
                <a:latin typeface="Noto Sans CJK SC"/>
              </a:rPr>
              <a:t>C2 更关心的 4 个尾部指标</a:t>
            </a:r>
          </a:p>
        </p:txBody>
      </p:sp>
      <p:sp>
        <p:nvSpPr>
          <p:cNvPr id="37" name="TextBox 36"/>
          <p:cNvSpPr txBox="1"/>
          <p:nvPr/>
        </p:nvSpPr>
        <p:spPr>
          <a:xfrm>
            <a:off x="6291072" y="2578608"/>
            <a:ext cx="36576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35D5E8"/>
                </a:solidFill>
                <a:latin typeface="Noto Sans CJK SC"/>
              </a:rPr>
              <a:t>01</a:t>
            </a:r>
          </a:p>
        </p:txBody>
      </p:sp>
      <p:sp>
        <p:nvSpPr>
          <p:cNvPr id="38" name="TextBox 37"/>
          <p:cNvSpPr txBox="1"/>
          <p:nvPr/>
        </p:nvSpPr>
        <p:spPr>
          <a:xfrm>
            <a:off x="6729984" y="2578608"/>
            <a:ext cx="141732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p99.9 时延</a:t>
            </a:r>
          </a:p>
        </p:txBody>
      </p:sp>
      <p:sp>
        <p:nvSpPr>
          <p:cNvPr id="39" name="TextBox 38"/>
          <p:cNvSpPr txBox="1"/>
          <p:nvPr/>
        </p:nvSpPr>
        <p:spPr>
          <a:xfrm>
            <a:off x="8247888" y="2578608"/>
            <a:ext cx="251460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最坏排队和切换</a:t>
            </a:r>
          </a:p>
        </p:txBody>
      </p:sp>
      <p:sp>
        <p:nvSpPr>
          <p:cNvPr id="40" name="TextBox 39"/>
          <p:cNvSpPr txBox="1"/>
          <p:nvPr/>
        </p:nvSpPr>
        <p:spPr>
          <a:xfrm>
            <a:off x="6291072" y="3072384"/>
            <a:ext cx="36576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35D5E8"/>
                </a:solidFill>
                <a:latin typeface="Noto Sans CJK SC"/>
              </a:rPr>
              <a:t>02</a:t>
            </a:r>
          </a:p>
        </p:txBody>
      </p:sp>
      <p:sp>
        <p:nvSpPr>
          <p:cNvPr id="41" name="TextBox 40"/>
          <p:cNvSpPr txBox="1"/>
          <p:nvPr/>
        </p:nvSpPr>
        <p:spPr>
          <a:xfrm>
            <a:off x="6729984" y="3072384"/>
            <a:ext cx="141732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最长连续中断</a:t>
            </a:r>
          </a:p>
        </p:txBody>
      </p:sp>
      <p:sp>
        <p:nvSpPr>
          <p:cNvPr id="42" name="TextBox 41"/>
          <p:cNvSpPr txBox="1"/>
          <p:nvPr/>
        </p:nvSpPr>
        <p:spPr>
          <a:xfrm>
            <a:off x="8247888" y="3072384"/>
            <a:ext cx="251460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能否触发失联</a:t>
            </a:r>
          </a:p>
        </p:txBody>
      </p:sp>
      <p:sp>
        <p:nvSpPr>
          <p:cNvPr id="43" name="TextBox 42"/>
          <p:cNvSpPr txBox="1"/>
          <p:nvPr/>
        </p:nvSpPr>
        <p:spPr>
          <a:xfrm>
            <a:off x="6291072" y="3566160"/>
            <a:ext cx="36576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35D5E8"/>
                </a:solidFill>
                <a:latin typeface="Noto Sans CJK SC"/>
              </a:rPr>
              <a:t>03</a:t>
            </a:r>
          </a:p>
        </p:txBody>
      </p:sp>
      <p:sp>
        <p:nvSpPr>
          <p:cNvPr id="44" name="TextBox 43"/>
          <p:cNvSpPr txBox="1"/>
          <p:nvPr/>
        </p:nvSpPr>
        <p:spPr>
          <a:xfrm>
            <a:off x="6729984" y="3566160"/>
            <a:ext cx="141732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AoI 信息年龄</a:t>
            </a:r>
          </a:p>
        </p:txBody>
      </p:sp>
      <p:sp>
        <p:nvSpPr>
          <p:cNvPr id="45" name="TextBox 44"/>
          <p:cNvSpPr txBox="1"/>
          <p:nvPr/>
        </p:nvSpPr>
        <p:spPr>
          <a:xfrm>
            <a:off x="8247888" y="3566160"/>
            <a:ext cx="251460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状态是不是‘过期真相’</a:t>
            </a:r>
          </a:p>
        </p:txBody>
      </p:sp>
      <p:sp>
        <p:nvSpPr>
          <p:cNvPr id="46" name="TextBox 45"/>
          <p:cNvSpPr txBox="1"/>
          <p:nvPr/>
        </p:nvSpPr>
        <p:spPr>
          <a:xfrm>
            <a:off x="6291072" y="4059935"/>
            <a:ext cx="36576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35D5E8"/>
                </a:solidFill>
                <a:latin typeface="Noto Sans CJK SC"/>
              </a:rPr>
              <a:t>04</a:t>
            </a:r>
          </a:p>
        </p:txBody>
      </p:sp>
      <p:sp>
        <p:nvSpPr>
          <p:cNvPr id="47" name="TextBox 46"/>
          <p:cNvSpPr txBox="1"/>
          <p:nvPr/>
        </p:nvSpPr>
        <p:spPr>
          <a:xfrm>
            <a:off x="6729984" y="4059935"/>
            <a:ext cx="141732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00" b="1" i="0">
                <a:solidFill>
                  <a:srgbClr val="F4F7FB"/>
                </a:solidFill>
                <a:latin typeface="Noto Sans CJK SC"/>
              </a:rPr>
              <a:t>恢复时间</a:t>
            </a:r>
          </a:p>
        </p:txBody>
      </p:sp>
      <p:sp>
        <p:nvSpPr>
          <p:cNvPr id="48" name="TextBox 47"/>
          <p:cNvSpPr txBox="1"/>
          <p:nvPr/>
        </p:nvSpPr>
        <p:spPr>
          <a:xfrm>
            <a:off x="8247888" y="4059935"/>
            <a:ext cx="251460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重连后多久可信可控</a:t>
            </a:r>
          </a:p>
        </p:txBody>
      </p:sp>
      <p:sp>
        <p:nvSpPr>
          <p:cNvPr id="49" name="Rounded Rectangle 48"/>
          <p:cNvSpPr/>
          <p:nvPr/>
        </p:nvSpPr>
        <p:spPr>
          <a:xfrm>
            <a:off x="822960" y="5285232"/>
            <a:ext cx="10287000" cy="67665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1051560" y="5486400"/>
            <a:ext cx="9829800"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工程结论：容量决定“装多少业务”，尾部指标决定“敢不敢把安全意图交给这张网”。</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物理层</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调制编码：在效率与鲁棒性之间动态换挡</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C2 应保守，载荷可激进；自适应必须有滞回</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26</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 · T3</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26</a:t>
            </a:r>
          </a:p>
        </p:txBody>
      </p:sp>
      <p:cxnSp>
        <p:nvCxnSpPr>
          <p:cNvPr id="23" name="Connector 22"/>
          <p:cNvCxnSpPr/>
          <p:nvPr/>
        </p:nvCxnSpPr>
        <p:spPr>
          <a:xfrm>
            <a:off x="1143000" y="5257800"/>
            <a:ext cx="9784080" cy="0"/>
          </a:xfrm>
          <a:prstGeom prst="line">
            <a:avLst/>
          </a:prstGeom>
          <a:ln w="19050">
            <a:solidFill>
              <a:srgbClr val="A8B7C9"/>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1143000" y="1828800"/>
            <a:ext cx="0" cy="3429000"/>
          </a:xfrm>
          <a:prstGeom prst="line">
            <a:avLst/>
          </a:prstGeom>
          <a:ln w="19050">
            <a:solidFill>
              <a:srgbClr val="A8B7C9"/>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9372600" y="5486400"/>
            <a:ext cx="155448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A8B7C9"/>
                </a:solidFill>
                <a:latin typeface="Noto Sans CJK SC"/>
              </a:rPr>
              <a:t>频谱效率 →</a:t>
            </a:r>
          </a:p>
        </p:txBody>
      </p:sp>
      <p:sp>
        <p:nvSpPr>
          <p:cNvPr id="26" name="TextBox 25"/>
          <p:cNvSpPr txBox="1"/>
          <p:nvPr/>
        </p:nvSpPr>
        <p:spPr>
          <a:xfrm>
            <a:off x="594360" y="1700784"/>
            <a:ext cx="1463040"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A8B7C9"/>
                </a:solidFill>
                <a:latin typeface="Noto Sans CJK SC"/>
              </a:rPr>
              <a:t>所需 SINR ↑</a:t>
            </a:r>
          </a:p>
        </p:txBody>
      </p:sp>
      <p:sp>
        <p:nvSpPr>
          <p:cNvPr id="27" name="Oval 26"/>
          <p:cNvSpPr/>
          <p:nvPr/>
        </p:nvSpPr>
        <p:spPr>
          <a:xfrm>
            <a:off x="1920240" y="4572000"/>
            <a:ext cx="475488" cy="475488"/>
          </a:xfrm>
          <a:prstGeom prst="ellipse">
            <a:avLst/>
          </a:prstGeom>
          <a:solidFill>
            <a:srgbClr val="4ADE80"/>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664208" y="4242816"/>
            <a:ext cx="1005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4ADE80"/>
                </a:solidFill>
                <a:latin typeface="Noto Sans CJK SC"/>
              </a:rPr>
              <a:t>BPSK</a:t>
            </a:r>
          </a:p>
        </p:txBody>
      </p:sp>
      <p:sp>
        <p:nvSpPr>
          <p:cNvPr id="29" name="Oval 28"/>
          <p:cNvSpPr/>
          <p:nvPr/>
        </p:nvSpPr>
        <p:spPr>
          <a:xfrm>
            <a:off x="3291840" y="4160520"/>
            <a:ext cx="475488" cy="475488"/>
          </a:xfrm>
          <a:prstGeom prst="ellipse">
            <a:avLst/>
          </a:prstGeom>
          <a:solidFill>
            <a:srgbClr val="35D5E8"/>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035808" y="3831335"/>
            <a:ext cx="1005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35D5E8"/>
                </a:solidFill>
                <a:latin typeface="Noto Sans CJK SC"/>
              </a:rPr>
              <a:t>QPSK</a:t>
            </a:r>
          </a:p>
        </p:txBody>
      </p:sp>
      <p:sp>
        <p:nvSpPr>
          <p:cNvPr id="31" name="Oval 30"/>
          <p:cNvSpPr/>
          <p:nvPr/>
        </p:nvSpPr>
        <p:spPr>
          <a:xfrm>
            <a:off x="5577840" y="3383280"/>
            <a:ext cx="475488" cy="475488"/>
          </a:xfrm>
          <a:prstGeom prst="ellipse">
            <a:avLst/>
          </a:prstGeom>
          <a:solidFill>
            <a:srgbClr val="FFB455"/>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321807" y="3054096"/>
            <a:ext cx="1005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FB455"/>
                </a:solidFill>
                <a:latin typeface="Noto Sans CJK SC"/>
              </a:rPr>
              <a:t>16QAM</a:t>
            </a:r>
          </a:p>
        </p:txBody>
      </p:sp>
      <p:sp>
        <p:nvSpPr>
          <p:cNvPr id="33" name="Oval 32"/>
          <p:cNvSpPr/>
          <p:nvPr/>
        </p:nvSpPr>
        <p:spPr>
          <a:xfrm>
            <a:off x="7955279" y="2514600"/>
            <a:ext cx="475488" cy="475488"/>
          </a:xfrm>
          <a:prstGeom prst="ellipse">
            <a:avLst/>
          </a:prstGeom>
          <a:solidFill>
            <a:srgbClr val="FF6B6B"/>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699248" y="2185416"/>
            <a:ext cx="1005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F6B6B"/>
                </a:solidFill>
                <a:latin typeface="Noto Sans CJK SC"/>
              </a:rPr>
              <a:t>64QAM</a:t>
            </a:r>
          </a:p>
        </p:txBody>
      </p:sp>
      <p:sp>
        <p:nvSpPr>
          <p:cNvPr id="35" name="Oval 34"/>
          <p:cNvSpPr/>
          <p:nvPr/>
        </p:nvSpPr>
        <p:spPr>
          <a:xfrm>
            <a:off x="9646920" y="2011680"/>
            <a:ext cx="475488" cy="475488"/>
          </a:xfrm>
          <a:prstGeom prst="ellipse">
            <a:avLst/>
          </a:prstGeom>
          <a:solidFill>
            <a:srgbClr val="B391FF"/>
          </a:solidFill>
          <a:ln>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390888" y="1682496"/>
            <a:ext cx="1005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B391FF"/>
                </a:solidFill>
                <a:latin typeface="Noto Sans CJK SC"/>
              </a:rPr>
              <a:t>256QAM</a:t>
            </a:r>
          </a:p>
        </p:txBody>
      </p:sp>
      <p:cxnSp>
        <p:nvCxnSpPr>
          <p:cNvPr id="37" name="Connector 36"/>
          <p:cNvCxnSpPr/>
          <p:nvPr/>
        </p:nvCxnSpPr>
        <p:spPr>
          <a:xfrm flipV="1">
            <a:off x="2148840" y="2240280"/>
            <a:ext cx="7726680" cy="2514600"/>
          </a:xfrm>
          <a:prstGeom prst="line">
            <a:avLst/>
          </a:prstGeom>
          <a:ln w="19050">
            <a:solidFill>
              <a:srgbClr val="263A54"/>
            </a:solidFill>
            <a:prstDash val="dash"/>
          </a:ln>
        </p:spPr>
        <p:style>
          <a:lnRef idx="2">
            <a:schemeClr val="accent1"/>
          </a:lnRef>
          <a:fillRef idx="0">
            <a:schemeClr val="accent1"/>
          </a:fillRef>
          <a:effectRef idx="1">
            <a:schemeClr val="accent1"/>
          </a:effectRef>
          <a:fontRef idx="minor">
            <a:schemeClr val="tx1"/>
          </a:fontRef>
        </p:style>
      </p:cxnSp>
      <p:sp>
        <p:nvSpPr>
          <p:cNvPr id="38" name="Rounded Rectangle 37"/>
          <p:cNvSpPr/>
          <p:nvPr/>
        </p:nvSpPr>
        <p:spPr>
          <a:xfrm>
            <a:off x="1463040" y="1965960"/>
            <a:ext cx="2880360" cy="877824"/>
          </a:xfrm>
          <a:prstGeom prst="roundRect">
            <a:avLst>
              <a:gd name="adj" fmla="val 12000"/>
            </a:avLst>
          </a:prstGeom>
          <a:solidFill>
            <a:srgbClr val="102B27"/>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1682496" y="2157984"/>
            <a:ext cx="128016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ADE80"/>
                </a:solidFill>
                <a:latin typeface="Noto Sans CJK SC"/>
              </a:rPr>
              <a:t>C2 保底区</a:t>
            </a:r>
          </a:p>
        </p:txBody>
      </p:sp>
      <p:sp>
        <p:nvSpPr>
          <p:cNvPr id="40" name="TextBox 39"/>
          <p:cNvSpPr txBox="1"/>
          <p:nvPr/>
        </p:nvSpPr>
        <p:spPr>
          <a:xfrm>
            <a:off x="2880360" y="2139696"/>
            <a:ext cx="123444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低阶调制 + 强编码</a:t>
            </a:r>
          </a:p>
        </p:txBody>
      </p:sp>
      <p:sp>
        <p:nvSpPr>
          <p:cNvPr id="41" name="Rounded Rectangle 40"/>
          <p:cNvSpPr/>
          <p:nvPr/>
        </p:nvSpPr>
        <p:spPr>
          <a:xfrm>
            <a:off x="6903720" y="4224528"/>
            <a:ext cx="3474720" cy="713232"/>
          </a:xfrm>
          <a:prstGeom prst="roundRect">
            <a:avLst>
              <a:gd name="adj" fmla="val 12000"/>
            </a:avLst>
          </a:prstGeom>
          <a:solidFill>
            <a:srgbClr val="2A2518"/>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114032" y="4443984"/>
            <a:ext cx="306324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FB455"/>
                </a:solidFill>
                <a:latin typeface="Noto Sans CJK SC"/>
              </a:rPr>
              <a:t>载荷机会区：余量足时升 MCS</a:t>
            </a:r>
          </a:p>
        </p:txBody>
      </p:sp>
      <p:sp>
        <p:nvSpPr>
          <p:cNvPr id="43" name="TextBox 42"/>
          <p:cNvSpPr txBox="1"/>
          <p:nvPr/>
        </p:nvSpPr>
        <p:spPr>
          <a:xfrm>
            <a:off x="1965960" y="5925312"/>
            <a:ext cx="82296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滞回 + 最小驻留时间 + C2 保留资源，避免“速率振荡”。</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MAC 与双工</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谁先发、何时发，决定了确定性</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空口拥塞通常先表现为排队与抖动，而不是‘掉线’</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27</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来源：T3 · T4 · 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27</a:t>
            </a:r>
          </a:p>
        </p:txBody>
      </p:sp>
      <p:sp>
        <p:nvSpPr>
          <p:cNvPr id="23" name="Rounded Rectangle 22"/>
          <p:cNvSpPr/>
          <p:nvPr/>
        </p:nvSpPr>
        <p:spPr>
          <a:xfrm>
            <a:off x="658368" y="1737360"/>
            <a:ext cx="3383280" cy="2286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59" y="1975104"/>
            <a:ext cx="3054096"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FB455"/>
                </a:solidFill>
                <a:latin typeface="Noto Sans CJK SC"/>
              </a:rPr>
              <a:t>CSMA / 竞争接入</a:t>
            </a:r>
          </a:p>
        </p:txBody>
      </p:sp>
      <p:sp>
        <p:nvSpPr>
          <p:cNvPr id="25" name="Rounded Rectangle 24"/>
          <p:cNvSpPr/>
          <p:nvPr/>
        </p:nvSpPr>
        <p:spPr>
          <a:xfrm>
            <a:off x="1591056" y="2487168"/>
            <a:ext cx="1517904"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627632" y="2500884"/>
            <a:ext cx="1444751"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先听后发</a:t>
            </a:r>
          </a:p>
        </p:txBody>
      </p:sp>
      <p:sp>
        <p:nvSpPr>
          <p:cNvPr id="27" name="TextBox 26"/>
          <p:cNvSpPr txBox="1"/>
          <p:nvPr/>
        </p:nvSpPr>
        <p:spPr>
          <a:xfrm>
            <a:off x="877824" y="2999232"/>
            <a:ext cx="2907792"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4ADE80"/>
                </a:solidFill>
                <a:latin typeface="Noto Sans CJK SC"/>
              </a:rPr>
              <a:t>＋ 简单｜低负载有效</a:t>
            </a:r>
          </a:p>
        </p:txBody>
      </p:sp>
      <p:sp>
        <p:nvSpPr>
          <p:cNvPr id="28" name="TextBox 27"/>
          <p:cNvSpPr txBox="1"/>
          <p:nvPr/>
        </p:nvSpPr>
        <p:spPr>
          <a:xfrm>
            <a:off x="877824" y="3401568"/>
            <a:ext cx="2907792"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0" i="0">
                <a:solidFill>
                  <a:srgbClr val="FF6B6B"/>
                </a:solidFill>
                <a:latin typeface="Noto Sans CJK SC"/>
              </a:rPr>
              <a:t>－ 高负载碰撞、尾时延不可控</a:t>
            </a:r>
          </a:p>
        </p:txBody>
      </p:sp>
      <p:sp>
        <p:nvSpPr>
          <p:cNvPr id="29" name="Rounded Rectangle 28"/>
          <p:cNvSpPr/>
          <p:nvPr/>
        </p:nvSpPr>
        <p:spPr>
          <a:xfrm>
            <a:off x="4425696" y="1737360"/>
            <a:ext cx="3383280" cy="2286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590288" y="1975104"/>
            <a:ext cx="3054096"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35D5E8"/>
                </a:solidFill>
                <a:latin typeface="Noto Sans CJK SC"/>
              </a:rPr>
              <a:t>TDMA / 预约时隙</a:t>
            </a:r>
          </a:p>
        </p:txBody>
      </p:sp>
      <p:sp>
        <p:nvSpPr>
          <p:cNvPr id="31" name="Rounded Rectangle 30"/>
          <p:cNvSpPr/>
          <p:nvPr/>
        </p:nvSpPr>
        <p:spPr>
          <a:xfrm>
            <a:off x="5358383" y="2487168"/>
            <a:ext cx="1517904"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394959" y="2500884"/>
            <a:ext cx="1444751"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时间切片</a:t>
            </a:r>
          </a:p>
        </p:txBody>
      </p:sp>
      <p:sp>
        <p:nvSpPr>
          <p:cNvPr id="33" name="TextBox 32"/>
          <p:cNvSpPr txBox="1"/>
          <p:nvPr/>
        </p:nvSpPr>
        <p:spPr>
          <a:xfrm>
            <a:off x="4645152" y="2999232"/>
            <a:ext cx="2907792"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4ADE80"/>
                </a:solidFill>
                <a:latin typeface="Noto Sans CJK SC"/>
              </a:rPr>
              <a:t>＋ 确定性｜资源可保留</a:t>
            </a:r>
          </a:p>
        </p:txBody>
      </p:sp>
      <p:sp>
        <p:nvSpPr>
          <p:cNvPr id="34" name="TextBox 33"/>
          <p:cNvSpPr txBox="1"/>
          <p:nvPr/>
        </p:nvSpPr>
        <p:spPr>
          <a:xfrm>
            <a:off x="4645152" y="3401568"/>
            <a:ext cx="2907792"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0" i="0">
                <a:solidFill>
                  <a:srgbClr val="FF6B6B"/>
                </a:solidFill>
                <a:latin typeface="Noto Sans CJK SC"/>
              </a:rPr>
              <a:t>－ 同步、时隙利用率与组网复杂</a:t>
            </a:r>
          </a:p>
        </p:txBody>
      </p:sp>
      <p:sp>
        <p:nvSpPr>
          <p:cNvPr id="35" name="Rounded Rectangle 34"/>
          <p:cNvSpPr/>
          <p:nvPr/>
        </p:nvSpPr>
        <p:spPr>
          <a:xfrm>
            <a:off x="8193024" y="1737360"/>
            <a:ext cx="3383280" cy="22860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57616" y="1975104"/>
            <a:ext cx="3054096"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4D7CFF"/>
                </a:solidFill>
                <a:latin typeface="Noto Sans CJK SC"/>
              </a:rPr>
              <a:t>蜂窝调度</a:t>
            </a:r>
          </a:p>
        </p:txBody>
      </p:sp>
      <p:sp>
        <p:nvSpPr>
          <p:cNvPr id="37" name="Rounded Rectangle 36"/>
          <p:cNvSpPr/>
          <p:nvPr/>
        </p:nvSpPr>
        <p:spPr>
          <a:xfrm>
            <a:off x="9125712" y="2487168"/>
            <a:ext cx="1517904"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162288" y="2500884"/>
            <a:ext cx="1444751"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00" b="1" i="0">
                <a:solidFill>
                  <a:srgbClr val="0A1220"/>
                </a:solidFill>
                <a:latin typeface="Noto Sans CJK SC"/>
              </a:rPr>
              <a:t>基站分配资源</a:t>
            </a:r>
          </a:p>
        </p:txBody>
      </p:sp>
      <p:sp>
        <p:nvSpPr>
          <p:cNvPr id="39" name="TextBox 38"/>
          <p:cNvSpPr txBox="1"/>
          <p:nvPr/>
        </p:nvSpPr>
        <p:spPr>
          <a:xfrm>
            <a:off x="8412480" y="2999232"/>
            <a:ext cx="2907792"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4ADE80"/>
                </a:solidFill>
                <a:latin typeface="Noto Sans CJK SC"/>
              </a:rPr>
              <a:t>＋ 覆盖/移动性/鉴权体系</a:t>
            </a:r>
          </a:p>
        </p:txBody>
      </p:sp>
      <p:sp>
        <p:nvSpPr>
          <p:cNvPr id="40" name="TextBox 39"/>
          <p:cNvSpPr txBox="1"/>
          <p:nvPr/>
        </p:nvSpPr>
        <p:spPr>
          <a:xfrm>
            <a:off x="8412480" y="3401568"/>
            <a:ext cx="2907792"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0" i="0">
                <a:solidFill>
                  <a:srgbClr val="FF6B6B"/>
                </a:solidFill>
                <a:latin typeface="Noto Sans CJK SC"/>
              </a:rPr>
              <a:t>－ 空中干扰、切换与公网负载</a:t>
            </a:r>
          </a:p>
        </p:txBody>
      </p:sp>
      <p:sp>
        <p:nvSpPr>
          <p:cNvPr id="41" name="Rounded Rectangle 40"/>
          <p:cNvSpPr/>
          <p:nvPr/>
        </p:nvSpPr>
        <p:spPr>
          <a:xfrm>
            <a:off x="777240" y="4389120"/>
            <a:ext cx="10561320" cy="105156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1005840" y="4590288"/>
            <a:ext cx="219456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B455"/>
                </a:solidFill>
                <a:latin typeface="Noto Sans CJK SC"/>
              </a:rPr>
              <a:t>一个可执行的队列策略</a:t>
            </a:r>
          </a:p>
        </p:txBody>
      </p:sp>
      <p:sp>
        <p:nvSpPr>
          <p:cNvPr id="43" name="Rounded Rectangle 42"/>
          <p:cNvSpPr/>
          <p:nvPr/>
        </p:nvSpPr>
        <p:spPr>
          <a:xfrm>
            <a:off x="3246120" y="4553712"/>
            <a:ext cx="1005840" cy="283464"/>
          </a:xfrm>
          <a:prstGeom prst="roundRect">
            <a:avLst>
              <a:gd name="adj" fmla="val 12000"/>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3282696" y="4567428"/>
            <a:ext cx="932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F4F7FB"/>
                </a:solidFill>
                <a:latin typeface="Noto Sans CJK SC"/>
              </a:rPr>
              <a:t>P0 C2</a:t>
            </a:r>
          </a:p>
        </p:txBody>
      </p:sp>
      <p:sp>
        <p:nvSpPr>
          <p:cNvPr id="45" name="TextBox 44"/>
          <p:cNvSpPr txBox="1"/>
          <p:nvPr/>
        </p:nvSpPr>
        <p:spPr>
          <a:xfrm>
            <a:off x="4343400" y="4590288"/>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6" name="Rounded Rectangle 45"/>
          <p:cNvSpPr/>
          <p:nvPr/>
        </p:nvSpPr>
        <p:spPr>
          <a:xfrm>
            <a:off x="4617720" y="4553712"/>
            <a:ext cx="1417320"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4654296" y="4567428"/>
            <a:ext cx="134416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P1 遥测 / RID</a:t>
            </a:r>
          </a:p>
        </p:txBody>
      </p:sp>
      <p:sp>
        <p:nvSpPr>
          <p:cNvPr id="48" name="TextBox 47"/>
          <p:cNvSpPr txBox="1"/>
          <p:nvPr/>
        </p:nvSpPr>
        <p:spPr>
          <a:xfrm>
            <a:off x="6126480" y="4590288"/>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9" name="Rounded Rectangle 48"/>
          <p:cNvSpPr/>
          <p:nvPr/>
        </p:nvSpPr>
        <p:spPr>
          <a:xfrm>
            <a:off x="6400800" y="4553712"/>
            <a:ext cx="1078992" cy="283464"/>
          </a:xfrm>
          <a:prstGeom prst="roundRect">
            <a:avLst>
              <a:gd name="adj" fmla="val 12000"/>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437376" y="4567428"/>
            <a:ext cx="100583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F4F7FB"/>
                </a:solidFill>
                <a:latin typeface="Noto Sans CJK SC"/>
              </a:rPr>
              <a:t>P2 视频</a:t>
            </a:r>
          </a:p>
        </p:txBody>
      </p:sp>
      <p:sp>
        <p:nvSpPr>
          <p:cNvPr id="51" name="TextBox 50"/>
          <p:cNvSpPr txBox="1"/>
          <p:nvPr/>
        </p:nvSpPr>
        <p:spPr>
          <a:xfrm>
            <a:off x="7571231" y="4590288"/>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52" name="Rounded Rectangle 51"/>
          <p:cNvSpPr/>
          <p:nvPr/>
        </p:nvSpPr>
        <p:spPr>
          <a:xfrm>
            <a:off x="7845552" y="4553712"/>
            <a:ext cx="1078992" cy="283464"/>
          </a:xfrm>
          <a:prstGeom prst="roundRect">
            <a:avLst>
              <a:gd name="adj" fmla="val 12000"/>
            </a:avLst>
          </a:prstGeom>
          <a:solidFill>
            <a:srgbClr val="263A54"/>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882127" y="4567428"/>
            <a:ext cx="100583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F4F7FB"/>
                </a:solidFill>
                <a:latin typeface="Noto Sans CJK SC"/>
              </a:rPr>
              <a:t>P3 日志</a:t>
            </a:r>
          </a:p>
        </p:txBody>
      </p:sp>
      <p:sp>
        <p:nvSpPr>
          <p:cNvPr id="54" name="TextBox 53"/>
          <p:cNvSpPr txBox="1"/>
          <p:nvPr/>
        </p:nvSpPr>
        <p:spPr>
          <a:xfrm>
            <a:off x="9144000" y="4590288"/>
            <a:ext cx="1874519"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1" i="0">
                <a:solidFill>
                  <a:srgbClr val="A8B7C9"/>
                </a:solidFill>
                <a:latin typeface="Noto Sans CJK SC"/>
              </a:rPr>
              <a:t>按优先级：限速、丢弃、抢占</a:t>
            </a:r>
          </a:p>
        </p:txBody>
      </p:sp>
      <p:sp>
        <p:nvSpPr>
          <p:cNvPr id="55" name="TextBox 54"/>
          <p:cNvSpPr txBox="1"/>
          <p:nvPr/>
        </p:nvSpPr>
        <p:spPr>
          <a:xfrm>
            <a:off x="1920240" y="5833872"/>
            <a:ext cx="822960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不要让 4K 视频的一次 I 帧，挤掉一条 40 字节的制动指令。</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纠错与重传</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FEC 买确定性，ARQ 买效率；交织把突发错误摊开</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每增加一层保护，都要用时延预算支付</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28</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来源：T1 · T3</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28</a:t>
            </a:r>
          </a:p>
        </p:txBody>
      </p:sp>
      <p:sp>
        <p:nvSpPr>
          <p:cNvPr id="23" name="Rounded Rectangle 22"/>
          <p:cNvSpPr/>
          <p:nvPr/>
        </p:nvSpPr>
        <p:spPr>
          <a:xfrm>
            <a:off x="658368" y="1737360"/>
            <a:ext cx="2487168" cy="21488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59" y="1975104"/>
            <a:ext cx="215798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4ADE80"/>
                </a:solidFill>
                <a:latin typeface="Noto Sans CJK SC"/>
              </a:rPr>
              <a:t>FEC</a:t>
            </a:r>
          </a:p>
        </p:txBody>
      </p:sp>
      <p:sp>
        <p:nvSpPr>
          <p:cNvPr id="25" name="TextBox 24"/>
          <p:cNvSpPr txBox="1"/>
          <p:nvPr/>
        </p:nvSpPr>
        <p:spPr>
          <a:xfrm>
            <a:off x="841247" y="2487168"/>
            <a:ext cx="212140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4F7FB"/>
                </a:solidFill>
                <a:latin typeface="Noto Sans CJK SC"/>
              </a:rPr>
              <a:t>发送冗余，接收端纠错</a:t>
            </a:r>
          </a:p>
        </p:txBody>
      </p:sp>
      <p:sp>
        <p:nvSpPr>
          <p:cNvPr id="26" name="TextBox 25"/>
          <p:cNvSpPr txBox="1"/>
          <p:nvPr/>
        </p:nvSpPr>
        <p:spPr>
          <a:xfrm>
            <a:off x="841247" y="3090672"/>
            <a:ext cx="2121408"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4ADE80"/>
                </a:solidFill>
                <a:latin typeface="Noto Sans CJK SC"/>
              </a:rPr>
              <a:t>＋ 时延可预测</a:t>
            </a:r>
          </a:p>
        </p:txBody>
      </p:sp>
      <p:sp>
        <p:nvSpPr>
          <p:cNvPr id="27" name="TextBox 26"/>
          <p:cNvSpPr txBox="1"/>
          <p:nvPr/>
        </p:nvSpPr>
        <p:spPr>
          <a:xfrm>
            <a:off x="841247" y="3456432"/>
            <a:ext cx="2121408"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FF6B6B"/>
                </a:solidFill>
                <a:latin typeface="Noto Sans CJK SC"/>
              </a:rPr>
              <a:t>－ 占用带宽</a:t>
            </a:r>
          </a:p>
        </p:txBody>
      </p:sp>
      <p:sp>
        <p:nvSpPr>
          <p:cNvPr id="28" name="Rounded Rectangle 27"/>
          <p:cNvSpPr/>
          <p:nvPr/>
        </p:nvSpPr>
        <p:spPr>
          <a:xfrm>
            <a:off x="3474720" y="1737360"/>
            <a:ext cx="2487168" cy="21488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639312" y="1975104"/>
            <a:ext cx="215798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FFB455"/>
                </a:solidFill>
                <a:latin typeface="Noto Sans CJK SC"/>
              </a:rPr>
              <a:t>ARQ</a:t>
            </a:r>
          </a:p>
        </p:txBody>
      </p:sp>
      <p:sp>
        <p:nvSpPr>
          <p:cNvPr id="30" name="TextBox 29"/>
          <p:cNvSpPr txBox="1"/>
          <p:nvPr/>
        </p:nvSpPr>
        <p:spPr>
          <a:xfrm>
            <a:off x="3657600" y="2487168"/>
            <a:ext cx="212140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4F7FB"/>
                </a:solidFill>
                <a:latin typeface="Noto Sans CJK SC"/>
              </a:rPr>
              <a:t>错误后请求重传</a:t>
            </a:r>
          </a:p>
        </p:txBody>
      </p:sp>
      <p:sp>
        <p:nvSpPr>
          <p:cNvPr id="31" name="TextBox 30"/>
          <p:cNvSpPr txBox="1"/>
          <p:nvPr/>
        </p:nvSpPr>
        <p:spPr>
          <a:xfrm>
            <a:off x="3657600" y="3090672"/>
            <a:ext cx="2121408"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4ADE80"/>
                </a:solidFill>
                <a:latin typeface="Noto Sans CJK SC"/>
              </a:rPr>
              <a:t>＋ 信道好时效率高</a:t>
            </a:r>
          </a:p>
        </p:txBody>
      </p:sp>
      <p:sp>
        <p:nvSpPr>
          <p:cNvPr id="32" name="TextBox 31"/>
          <p:cNvSpPr txBox="1"/>
          <p:nvPr/>
        </p:nvSpPr>
        <p:spPr>
          <a:xfrm>
            <a:off x="3657600" y="3456432"/>
            <a:ext cx="2121408"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FF6B6B"/>
                </a:solidFill>
                <a:latin typeface="Noto Sans CJK SC"/>
              </a:rPr>
              <a:t>－ 尾时延 / 失联时无效</a:t>
            </a:r>
          </a:p>
        </p:txBody>
      </p:sp>
      <p:sp>
        <p:nvSpPr>
          <p:cNvPr id="33" name="Rounded Rectangle 32"/>
          <p:cNvSpPr/>
          <p:nvPr/>
        </p:nvSpPr>
        <p:spPr>
          <a:xfrm>
            <a:off x="6291072" y="1737360"/>
            <a:ext cx="2487168" cy="21488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455664" y="1975104"/>
            <a:ext cx="215798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35D5E8"/>
                </a:solidFill>
                <a:latin typeface="Noto Sans CJK SC"/>
              </a:rPr>
              <a:t>HARQ</a:t>
            </a:r>
          </a:p>
        </p:txBody>
      </p:sp>
      <p:sp>
        <p:nvSpPr>
          <p:cNvPr id="35" name="TextBox 34"/>
          <p:cNvSpPr txBox="1"/>
          <p:nvPr/>
        </p:nvSpPr>
        <p:spPr>
          <a:xfrm>
            <a:off x="6473952" y="2487168"/>
            <a:ext cx="212140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4F7FB"/>
                </a:solidFill>
                <a:latin typeface="Noto Sans CJK SC"/>
              </a:rPr>
              <a:t>FEC + 软合并重传</a:t>
            </a:r>
          </a:p>
        </p:txBody>
      </p:sp>
      <p:sp>
        <p:nvSpPr>
          <p:cNvPr id="36" name="TextBox 35"/>
          <p:cNvSpPr txBox="1"/>
          <p:nvPr/>
        </p:nvSpPr>
        <p:spPr>
          <a:xfrm>
            <a:off x="6473952" y="3090672"/>
            <a:ext cx="2121408"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4ADE80"/>
                </a:solidFill>
                <a:latin typeface="Noto Sans CJK SC"/>
              </a:rPr>
              <a:t>＋ 折中性能</a:t>
            </a:r>
          </a:p>
        </p:txBody>
      </p:sp>
      <p:sp>
        <p:nvSpPr>
          <p:cNvPr id="37" name="TextBox 36"/>
          <p:cNvSpPr txBox="1"/>
          <p:nvPr/>
        </p:nvSpPr>
        <p:spPr>
          <a:xfrm>
            <a:off x="6473952" y="3456432"/>
            <a:ext cx="2121408"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FF6B6B"/>
                </a:solidFill>
                <a:latin typeface="Noto Sans CJK SC"/>
              </a:rPr>
              <a:t>－ 实现和调度复杂</a:t>
            </a:r>
          </a:p>
        </p:txBody>
      </p:sp>
      <p:sp>
        <p:nvSpPr>
          <p:cNvPr id="38" name="Rounded Rectangle 37"/>
          <p:cNvSpPr/>
          <p:nvPr/>
        </p:nvSpPr>
        <p:spPr>
          <a:xfrm>
            <a:off x="9107424" y="1737360"/>
            <a:ext cx="2487168" cy="21488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272016" y="1975104"/>
            <a:ext cx="215798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B391FF"/>
                </a:solidFill>
                <a:latin typeface="Noto Sans CJK SC"/>
              </a:rPr>
              <a:t>交织</a:t>
            </a:r>
          </a:p>
        </p:txBody>
      </p:sp>
      <p:sp>
        <p:nvSpPr>
          <p:cNvPr id="40" name="TextBox 39"/>
          <p:cNvSpPr txBox="1"/>
          <p:nvPr/>
        </p:nvSpPr>
        <p:spPr>
          <a:xfrm>
            <a:off x="9290304" y="2487168"/>
            <a:ext cx="212140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4F7FB"/>
                </a:solidFill>
                <a:latin typeface="Noto Sans CJK SC"/>
              </a:rPr>
              <a:t>打散突发错误</a:t>
            </a:r>
          </a:p>
        </p:txBody>
      </p:sp>
      <p:sp>
        <p:nvSpPr>
          <p:cNvPr id="41" name="TextBox 40"/>
          <p:cNvSpPr txBox="1"/>
          <p:nvPr/>
        </p:nvSpPr>
        <p:spPr>
          <a:xfrm>
            <a:off x="9290304" y="3090672"/>
            <a:ext cx="2121408" cy="2286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4ADE80"/>
                </a:solidFill>
                <a:latin typeface="Noto Sans CJK SC"/>
              </a:rPr>
              <a:t>＋ 对 burst 有效</a:t>
            </a:r>
          </a:p>
        </p:txBody>
      </p:sp>
      <p:sp>
        <p:nvSpPr>
          <p:cNvPr id="42" name="TextBox 41"/>
          <p:cNvSpPr txBox="1"/>
          <p:nvPr/>
        </p:nvSpPr>
        <p:spPr>
          <a:xfrm>
            <a:off x="9290304" y="3456432"/>
            <a:ext cx="2121408"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FF6B6B"/>
                </a:solidFill>
                <a:latin typeface="Noto Sans CJK SC"/>
              </a:rPr>
              <a:t>－ 增加缓存时延</a:t>
            </a:r>
          </a:p>
        </p:txBody>
      </p:sp>
      <p:sp>
        <p:nvSpPr>
          <p:cNvPr id="43" name="Rounded Rectangle 42"/>
          <p:cNvSpPr/>
          <p:nvPr/>
        </p:nvSpPr>
        <p:spPr>
          <a:xfrm>
            <a:off x="731520" y="4343400"/>
            <a:ext cx="10744200" cy="11430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32688" y="4590288"/>
            <a:ext cx="11887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35D5E8"/>
                </a:solidFill>
                <a:latin typeface="Noto Sans CJK SC"/>
              </a:rPr>
              <a:t>设计思路</a:t>
            </a:r>
          </a:p>
        </p:txBody>
      </p:sp>
      <p:sp>
        <p:nvSpPr>
          <p:cNvPr id="45" name="TextBox 44"/>
          <p:cNvSpPr txBox="1"/>
          <p:nvPr/>
        </p:nvSpPr>
        <p:spPr>
          <a:xfrm>
            <a:off x="2148840" y="4553712"/>
            <a:ext cx="429768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C2：短包 + 强 FEC + 有限重传 + 严格过期丢弃</a:t>
            </a:r>
          </a:p>
        </p:txBody>
      </p:sp>
      <p:sp>
        <p:nvSpPr>
          <p:cNvPr id="46" name="TextBox 45"/>
          <p:cNvSpPr txBox="1"/>
          <p:nvPr/>
        </p:nvSpPr>
        <p:spPr>
          <a:xfrm>
            <a:off x="6629400" y="4553712"/>
            <a:ext cx="4297680" cy="32918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B391FF"/>
                </a:solidFill>
                <a:latin typeface="Noto Sans CJK SC"/>
              </a:rPr>
              <a:t>载荷：自适应编码 + 更深重传 + 缓存补传</a:t>
            </a:r>
          </a:p>
        </p:txBody>
      </p:sp>
      <p:sp>
        <p:nvSpPr>
          <p:cNvPr id="47" name="TextBox 46"/>
          <p:cNvSpPr txBox="1"/>
          <p:nvPr/>
        </p:nvSpPr>
        <p:spPr>
          <a:xfrm>
            <a:off x="1828800" y="5879592"/>
            <a:ext cx="8595360"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FB455"/>
                </a:solidFill>
                <a:latin typeface="Noto Sans CJK SC"/>
              </a:rPr>
              <a:t>关键反直觉：过期的控制包即使最终送达，也可能比丢弃更危险。</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端到端时延</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100 ms 不是空口指标，而是一条跨域预算</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脱敏测试示例：时延分位数与连续中断时长必须分开统计</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29</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来源：T2 · T3 · 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29</a:t>
            </a:r>
          </a:p>
        </p:txBody>
      </p:sp>
      <p:sp>
        <p:nvSpPr>
          <p:cNvPr id="23" name="Rectangle 22"/>
          <p:cNvSpPr/>
          <p:nvPr/>
        </p:nvSpPr>
        <p:spPr>
          <a:xfrm>
            <a:off x="777240" y="2331720"/>
            <a:ext cx="837590" cy="960120"/>
          </a:xfrm>
          <a:prstGeom prst="rect">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77240" y="2496312"/>
            <a:ext cx="83759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8</a:t>
            </a:r>
          </a:p>
        </p:txBody>
      </p:sp>
      <p:sp>
        <p:nvSpPr>
          <p:cNvPr id="25" name="TextBox 24"/>
          <p:cNvSpPr txBox="1"/>
          <p:nvPr/>
        </p:nvSpPr>
        <p:spPr>
          <a:xfrm>
            <a:off x="777240" y="3429000"/>
            <a:ext cx="837590"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4D7CFF"/>
                </a:solidFill>
                <a:latin typeface="Noto Sans CJK SC"/>
              </a:rPr>
              <a:t>编码</a:t>
            </a:r>
          </a:p>
        </p:txBody>
      </p:sp>
      <p:sp>
        <p:nvSpPr>
          <p:cNvPr id="26" name="Rectangle 25"/>
          <p:cNvSpPr/>
          <p:nvPr/>
        </p:nvSpPr>
        <p:spPr>
          <a:xfrm>
            <a:off x="1614830" y="2331720"/>
            <a:ext cx="1256385" cy="960120"/>
          </a:xfrm>
          <a:prstGeom prst="rect">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614830" y="2496312"/>
            <a:ext cx="1256385"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12</a:t>
            </a:r>
          </a:p>
        </p:txBody>
      </p:sp>
      <p:sp>
        <p:nvSpPr>
          <p:cNvPr id="28" name="TextBox 27"/>
          <p:cNvSpPr txBox="1"/>
          <p:nvPr/>
        </p:nvSpPr>
        <p:spPr>
          <a:xfrm>
            <a:off x="1614830" y="3429000"/>
            <a:ext cx="1256385"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FFB455"/>
                </a:solidFill>
                <a:latin typeface="Noto Sans CJK SC"/>
              </a:rPr>
              <a:t>排队/调度</a:t>
            </a:r>
          </a:p>
        </p:txBody>
      </p:sp>
      <p:sp>
        <p:nvSpPr>
          <p:cNvPr id="29" name="Rectangle 28"/>
          <p:cNvSpPr/>
          <p:nvPr/>
        </p:nvSpPr>
        <p:spPr>
          <a:xfrm>
            <a:off x="2871215" y="2331720"/>
            <a:ext cx="523494" cy="960120"/>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871215" y="2496312"/>
            <a:ext cx="52349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5</a:t>
            </a:r>
          </a:p>
        </p:txBody>
      </p:sp>
      <p:sp>
        <p:nvSpPr>
          <p:cNvPr id="31" name="TextBox 30"/>
          <p:cNvSpPr txBox="1"/>
          <p:nvPr/>
        </p:nvSpPr>
        <p:spPr>
          <a:xfrm>
            <a:off x="2871215" y="3429000"/>
            <a:ext cx="640080"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35D5E8"/>
                </a:solidFill>
                <a:latin typeface="Noto Sans CJK SC"/>
              </a:rPr>
              <a:t>空口</a:t>
            </a:r>
          </a:p>
        </p:txBody>
      </p:sp>
      <p:sp>
        <p:nvSpPr>
          <p:cNvPr id="32" name="Rectangle 31"/>
          <p:cNvSpPr/>
          <p:nvPr/>
        </p:nvSpPr>
        <p:spPr>
          <a:xfrm>
            <a:off x="3394709" y="2331720"/>
            <a:ext cx="2093976" cy="960120"/>
          </a:xfrm>
          <a:prstGeom prst="rect">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394709" y="2496312"/>
            <a:ext cx="209397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20</a:t>
            </a:r>
          </a:p>
        </p:txBody>
      </p:sp>
      <p:sp>
        <p:nvSpPr>
          <p:cNvPr id="34" name="TextBox 33"/>
          <p:cNvSpPr txBox="1"/>
          <p:nvPr/>
        </p:nvSpPr>
        <p:spPr>
          <a:xfrm>
            <a:off x="3394709" y="3429000"/>
            <a:ext cx="2093976"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B391FF"/>
                </a:solidFill>
                <a:latin typeface="Noto Sans CJK SC"/>
              </a:rPr>
              <a:t>回传/核心网</a:t>
            </a:r>
          </a:p>
        </p:txBody>
      </p:sp>
      <p:sp>
        <p:nvSpPr>
          <p:cNvPr id="35" name="Rectangle 34"/>
          <p:cNvSpPr/>
          <p:nvPr/>
        </p:nvSpPr>
        <p:spPr>
          <a:xfrm>
            <a:off x="5488686" y="2331720"/>
            <a:ext cx="523494" cy="960120"/>
          </a:xfrm>
          <a:prstGeom prst="rect">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5488686" y="2496312"/>
            <a:ext cx="523494"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5</a:t>
            </a:r>
          </a:p>
        </p:txBody>
      </p:sp>
      <p:sp>
        <p:nvSpPr>
          <p:cNvPr id="37" name="TextBox 36"/>
          <p:cNvSpPr txBox="1"/>
          <p:nvPr/>
        </p:nvSpPr>
        <p:spPr>
          <a:xfrm>
            <a:off x="5488686" y="3429000"/>
            <a:ext cx="640080"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4ADE80"/>
                </a:solidFill>
                <a:latin typeface="Noto Sans CJK SC"/>
              </a:rPr>
              <a:t>解码/鉴权</a:t>
            </a:r>
          </a:p>
        </p:txBody>
      </p:sp>
      <p:sp>
        <p:nvSpPr>
          <p:cNvPr id="38" name="Rectangle 37"/>
          <p:cNvSpPr/>
          <p:nvPr/>
        </p:nvSpPr>
        <p:spPr>
          <a:xfrm>
            <a:off x="6012179" y="2331720"/>
            <a:ext cx="1046988" cy="960120"/>
          </a:xfrm>
          <a:prstGeom prst="rect">
            <a:avLst/>
          </a:prstGeom>
          <a:solidFill>
            <a:srgbClr val="FDE047"/>
          </a:solidFill>
          <a:ln w="8890">
            <a:solidFill>
              <a:srgbClr val="FDE0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012179" y="2496312"/>
            <a:ext cx="1046988"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10</a:t>
            </a:r>
          </a:p>
        </p:txBody>
      </p:sp>
      <p:sp>
        <p:nvSpPr>
          <p:cNvPr id="40" name="TextBox 39"/>
          <p:cNvSpPr txBox="1"/>
          <p:nvPr/>
        </p:nvSpPr>
        <p:spPr>
          <a:xfrm>
            <a:off x="6012179" y="3429000"/>
            <a:ext cx="104698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FDE047"/>
                </a:solidFill>
                <a:latin typeface="Noto Sans CJK SC"/>
              </a:rPr>
              <a:t>执行</a:t>
            </a:r>
          </a:p>
        </p:txBody>
      </p:sp>
      <p:sp>
        <p:nvSpPr>
          <p:cNvPr id="41" name="Rectangle 40"/>
          <p:cNvSpPr/>
          <p:nvPr/>
        </p:nvSpPr>
        <p:spPr>
          <a:xfrm>
            <a:off x="7059167" y="2331720"/>
            <a:ext cx="4187952" cy="960120"/>
          </a:xfrm>
          <a:prstGeom prst="rect">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059167" y="2496312"/>
            <a:ext cx="4187952"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40</a:t>
            </a:r>
          </a:p>
        </p:txBody>
      </p:sp>
      <p:sp>
        <p:nvSpPr>
          <p:cNvPr id="43" name="TextBox 42"/>
          <p:cNvSpPr txBox="1"/>
          <p:nvPr/>
        </p:nvSpPr>
        <p:spPr>
          <a:xfrm>
            <a:off x="7059167" y="3429000"/>
            <a:ext cx="4187952"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FF6B6B"/>
                </a:solidFill>
                <a:latin typeface="Noto Sans CJK SC"/>
              </a:rPr>
              <a:t>抖动保护</a:t>
            </a:r>
          </a:p>
        </p:txBody>
      </p:sp>
      <p:sp>
        <p:nvSpPr>
          <p:cNvPr id="44" name="TextBox 43"/>
          <p:cNvSpPr txBox="1"/>
          <p:nvPr/>
        </p:nvSpPr>
        <p:spPr>
          <a:xfrm>
            <a:off x="658368" y="2011680"/>
            <a:ext cx="27432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0" i="0">
                <a:solidFill>
                  <a:srgbClr val="A8B7C9"/>
                </a:solidFill>
                <a:latin typeface="Noto Sans CJK SC"/>
              </a:rPr>
              <a:t>0</a:t>
            </a:r>
          </a:p>
        </p:txBody>
      </p:sp>
      <p:sp>
        <p:nvSpPr>
          <p:cNvPr id="45" name="TextBox 44"/>
          <p:cNvSpPr txBox="1"/>
          <p:nvPr/>
        </p:nvSpPr>
        <p:spPr>
          <a:xfrm>
            <a:off x="10716768" y="2011680"/>
            <a:ext cx="548640"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1000" b="1" i="0">
                <a:solidFill>
                  <a:srgbClr val="A8B7C9"/>
                </a:solidFill>
                <a:latin typeface="Noto Sans CJK SC"/>
              </a:rPr>
              <a:t>100 ms</a:t>
            </a:r>
          </a:p>
        </p:txBody>
      </p:sp>
      <p:sp>
        <p:nvSpPr>
          <p:cNvPr id="46" name="Rounded Rectangle 45"/>
          <p:cNvSpPr/>
          <p:nvPr/>
        </p:nvSpPr>
        <p:spPr>
          <a:xfrm>
            <a:off x="960120" y="4709160"/>
            <a:ext cx="2267712"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1069848" y="4818888"/>
            <a:ext cx="2048256"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ADE80"/>
                </a:solidFill>
                <a:latin typeface="Noto Sans CJK SC"/>
              </a:rPr>
              <a:t>48 ms</a:t>
            </a:r>
          </a:p>
        </p:txBody>
      </p:sp>
      <p:sp>
        <p:nvSpPr>
          <p:cNvPr id="48" name="TextBox 47"/>
          <p:cNvSpPr txBox="1"/>
          <p:nvPr/>
        </p:nvSpPr>
        <p:spPr>
          <a:xfrm>
            <a:off x="1069848" y="5184648"/>
            <a:ext cx="2048256"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p50 单向时延</a:t>
            </a:r>
          </a:p>
        </p:txBody>
      </p:sp>
      <p:sp>
        <p:nvSpPr>
          <p:cNvPr id="49" name="TextBox 48"/>
          <p:cNvSpPr txBox="1"/>
          <p:nvPr/>
        </p:nvSpPr>
        <p:spPr>
          <a:xfrm>
            <a:off x="1069848" y="5422392"/>
            <a:ext cx="2048256"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脱敏测试数据</a:t>
            </a:r>
          </a:p>
        </p:txBody>
      </p:sp>
      <p:sp>
        <p:nvSpPr>
          <p:cNvPr id="50" name="Rounded Rectangle 49"/>
          <p:cNvSpPr/>
          <p:nvPr/>
        </p:nvSpPr>
        <p:spPr>
          <a:xfrm>
            <a:off x="3611880" y="4709160"/>
            <a:ext cx="2267712"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3721608" y="4818888"/>
            <a:ext cx="2048256"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B455"/>
                </a:solidFill>
                <a:latin typeface="Noto Sans CJK SC"/>
              </a:rPr>
              <a:t>92 ms</a:t>
            </a:r>
          </a:p>
        </p:txBody>
      </p:sp>
      <p:sp>
        <p:nvSpPr>
          <p:cNvPr id="52" name="TextBox 51"/>
          <p:cNvSpPr txBox="1"/>
          <p:nvPr/>
        </p:nvSpPr>
        <p:spPr>
          <a:xfrm>
            <a:off x="3721608" y="5184648"/>
            <a:ext cx="2048256"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p99 单向时延</a:t>
            </a:r>
          </a:p>
        </p:txBody>
      </p:sp>
      <p:sp>
        <p:nvSpPr>
          <p:cNvPr id="53" name="TextBox 52"/>
          <p:cNvSpPr txBox="1"/>
          <p:nvPr/>
        </p:nvSpPr>
        <p:spPr>
          <a:xfrm>
            <a:off x="3721608" y="5422392"/>
            <a:ext cx="2048256"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脱敏测试数据</a:t>
            </a:r>
          </a:p>
        </p:txBody>
      </p:sp>
      <p:sp>
        <p:nvSpPr>
          <p:cNvPr id="54" name="Rounded Rectangle 53"/>
          <p:cNvSpPr/>
          <p:nvPr/>
        </p:nvSpPr>
        <p:spPr>
          <a:xfrm>
            <a:off x="6263640" y="4709160"/>
            <a:ext cx="2267712"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373368" y="4818888"/>
            <a:ext cx="2048256"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6B6B"/>
                </a:solidFill>
                <a:latin typeface="Noto Sans CJK SC"/>
              </a:rPr>
              <a:t>137 ms</a:t>
            </a:r>
          </a:p>
        </p:txBody>
      </p:sp>
      <p:sp>
        <p:nvSpPr>
          <p:cNvPr id="56" name="TextBox 55"/>
          <p:cNvSpPr txBox="1"/>
          <p:nvPr/>
        </p:nvSpPr>
        <p:spPr>
          <a:xfrm>
            <a:off x="6373368" y="5184648"/>
            <a:ext cx="2048256"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p99.9 单向时延</a:t>
            </a:r>
          </a:p>
        </p:txBody>
      </p:sp>
      <p:sp>
        <p:nvSpPr>
          <p:cNvPr id="57" name="TextBox 56"/>
          <p:cNvSpPr txBox="1"/>
          <p:nvPr/>
        </p:nvSpPr>
        <p:spPr>
          <a:xfrm>
            <a:off x="6373368" y="5422392"/>
            <a:ext cx="2048256"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脱敏测试数据</a:t>
            </a:r>
          </a:p>
        </p:txBody>
      </p:sp>
      <p:sp>
        <p:nvSpPr>
          <p:cNvPr id="58" name="Rounded Rectangle 57"/>
          <p:cNvSpPr/>
          <p:nvPr/>
        </p:nvSpPr>
        <p:spPr>
          <a:xfrm>
            <a:off x="8915400" y="4709160"/>
            <a:ext cx="2267712"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9025128" y="4818888"/>
            <a:ext cx="2048256"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B391FF"/>
                </a:solidFill>
                <a:latin typeface="Noto Sans CJK SC"/>
              </a:rPr>
              <a:t>820 ms</a:t>
            </a:r>
          </a:p>
        </p:txBody>
      </p:sp>
      <p:sp>
        <p:nvSpPr>
          <p:cNvPr id="60" name="TextBox 59"/>
          <p:cNvSpPr txBox="1"/>
          <p:nvPr/>
        </p:nvSpPr>
        <p:spPr>
          <a:xfrm>
            <a:off x="9025128" y="5184648"/>
            <a:ext cx="2048256"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连续中断时长</a:t>
            </a:r>
          </a:p>
        </p:txBody>
      </p:sp>
      <p:sp>
        <p:nvSpPr>
          <p:cNvPr id="61" name="TextBox 60"/>
          <p:cNvSpPr txBox="1"/>
          <p:nvPr/>
        </p:nvSpPr>
        <p:spPr>
          <a:xfrm>
            <a:off x="9025128" y="5422392"/>
            <a:ext cx="2048256"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另类指标；需定义 outage</a:t>
            </a:r>
          </a:p>
        </p:txBody>
      </p:sp>
      <p:sp>
        <p:nvSpPr>
          <p:cNvPr id="62" name="TextBox 61"/>
          <p:cNvSpPr txBox="1"/>
          <p:nvPr/>
        </p:nvSpPr>
        <p:spPr>
          <a:xfrm>
            <a:off x="914400" y="5943600"/>
            <a:ext cx="102412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验收不要只写‘平均 &lt; 100 ms’；必须同时限定分位数、最长中断和超时比例。</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可靠性</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99.9% PDR：听起来很好，可能每 50 秒仍丢一个包</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以 20 Hz 控制包为例；独立丢包假设只用于解释</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30</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来源：T2 · T3</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30</a:t>
            </a:r>
          </a:p>
        </p:txBody>
      </p:sp>
      <p:sp>
        <p:nvSpPr>
          <p:cNvPr id="23" name="Rounded Rectangle 22"/>
          <p:cNvSpPr/>
          <p:nvPr/>
        </p:nvSpPr>
        <p:spPr>
          <a:xfrm>
            <a:off x="777240" y="1737360"/>
            <a:ext cx="1874519"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86968" y="1847088"/>
            <a:ext cx="1655063"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D7CFF"/>
                </a:solidFill>
                <a:latin typeface="Noto Sans CJK SC"/>
              </a:rPr>
              <a:t>20 Hz</a:t>
            </a:r>
          </a:p>
        </p:txBody>
      </p:sp>
      <p:sp>
        <p:nvSpPr>
          <p:cNvPr id="25" name="TextBox 24"/>
          <p:cNvSpPr txBox="1"/>
          <p:nvPr/>
        </p:nvSpPr>
        <p:spPr>
          <a:xfrm>
            <a:off x="886968" y="2212848"/>
            <a:ext cx="1655063"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控制更新率</a:t>
            </a:r>
          </a:p>
        </p:txBody>
      </p:sp>
      <p:sp>
        <p:nvSpPr>
          <p:cNvPr id="26" name="Rounded Rectangle 25"/>
          <p:cNvSpPr/>
          <p:nvPr/>
        </p:nvSpPr>
        <p:spPr>
          <a:xfrm>
            <a:off x="2880360" y="1737360"/>
            <a:ext cx="1874519"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990088" y="1847088"/>
            <a:ext cx="1655063"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4ADE80"/>
                </a:solidFill>
                <a:latin typeface="Noto Sans CJK SC"/>
              </a:rPr>
              <a:t>99.9%</a:t>
            </a:r>
          </a:p>
        </p:txBody>
      </p:sp>
      <p:sp>
        <p:nvSpPr>
          <p:cNvPr id="28" name="TextBox 27"/>
          <p:cNvSpPr txBox="1"/>
          <p:nvPr/>
        </p:nvSpPr>
        <p:spPr>
          <a:xfrm>
            <a:off x="2990088" y="2212848"/>
            <a:ext cx="1655063"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单包 PDR</a:t>
            </a:r>
          </a:p>
        </p:txBody>
      </p:sp>
      <p:sp>
        <p:nvSpPr>
          <p:cNvPr id="29" name="Rounded Rectangle 28"/>
          <p:cNvSpPr/>
          <p:nvPr/>
        </p:nvSpPr>
        <p:spPr>
          <a:xfrm>
            <a:off x="4983480" y="1737360"/>
            <a:ext cx="1874519"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093208" y="1847088"/>
            <a:ext cx="1655063"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B455"/>
                </a:solidFill>
                <a:latin typeface="Noto Sans CJK SC"/>
              </a:rPr>
              <a:t>≈ 50 s</a:t>
            </a:r>
          </a:p>
        </p:txBody>
      </p:sp>
      <p:sp>
        <p:nvSpPr>
          <p:cNvPr id="31" name="TextBox 30"/>
          <p:cNvSpPr txBox="1"/>
          <p:nvPr/>
        </p:nvSpPr>
        <p:spPr>
          <a:xfrm>
            <a:off x="5093208" y="2212848"/>
            <a:ext cx="1655063"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平均一次丢包</a:t>
            </a:r>
          </a:p>
        </p:txBody>
      </p:sp>
      <p:sp>
        <p:nvSpPr>
          <p:cNvPr id="32" name="Rounded Rectangle 31"/>
          <p:cNvSpPr/>
          <p:nvPr/>
        </p:nvSpPr>
        <p:spPr>
          <a:xfrm>
            <a:off x="7086600" y="1737360"/>
            <a:ext cx="1874519"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196328" y="1847088"/>
            <a:ext cx="1655063" cy="34747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FF6B6B"/>
                </a:solidFill>
                <a:latin typeface="Noto Sans CJK SC"/>
              </a:rPr>
              <a:t>burst</a:t>
            </a:r>
          </a:p>
        </p:txBody>
      </p:sp>
      <p:sp>
        <p:nvSpPr>
          <p:cNvPr id="34" name="TextBox 33"/>
          <p:cNvSpPr txBox="1"/>
          <p:nvPr/>
        </p:nvSpPr>
        <p:spPr>
          <a:xfrm>
            <a:off x="7196328" y="2212848"/>
            <a:ext cx="1655063"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4F7FB"/>
                </a:solidFill>
                <a:latin typeface="Noto Sans CJK SC"/>
              </a:rPr>
              <a:t>真正危险</a:t>
            </a:r>
          </a:p>
        </p:txBody>
      </p:sp>
      <p:sp>
        <p:nvSpPr>
          <p:cNvPr id="35" name="TextBox 34"/>
          <p:cNvSpPr txBox="1"/>
          <p:nvPr/>
        </p:nvSpPr>
        <p:spPr>
          <a:xfrm>
            <a:off x="7196328" y="2450591"/>
            <a:ext cx="1655063" cy="14630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50" b="0" i="0">
                <a:solidFill>
                  <a:srgbClr val="A8B7C9"/>
                </a:solidFill>
                <a:latin typeface="Noto Sans CJK SC"/>
              </a:rPr>
              <a:t>连续中断而非散点</a:t>
            </a:r>
          </a:p>
        </p:txBody>
      </p:sp>
      <p:sp>
        <p:nvSpPr>
          <p:cNvPr id="36" name="Rounded Rectangle 35"/>
          <p:cNvSpPr/>
          <p:nvPr/>
        </p:nvSpPr>
        <p:spPr>
          <a:xfrm>
            <a:off x="9189720" y="1737360"/>
            <a:ext cx="1965960" cy="95097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372600" y="1901952"/>
            <a:ext cx="16002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500" b="1" i="0">
                <a:solidFill>
                  <a:srgbClr val="B391FF"/>
                </a:solidFill>
                <a:latin typeface="Noto Sans Mono CJK SC"/>
              </a:rPr>
              <a:t>P(loss)⁵</a:t>
            </a:r>
          </a:p>
        </p:txBody>
      </p:sp>
      <p:sp>
        <p:nvSpPr>
          <p:cNvPr id="38" name="TextBox 37"/>
          <p:cNvSpPr txBox="1"/>
          <p:nvPr/>
        </p:nvSpPr>
        <p:spPr>
          <a:xfrm>
            <a:off x="9372600" y="2322576"/>
            <a:ext cx="1600200" cy="16459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80" b="0" i="0">
                <a:solidFill>
                  <a:srgbClr val="A8B7C9"/>
                </a:solidFill>
                <a:latin typeface="Noto Sans CJK SC"/>
              </a:rPr>
              <a:t>仅在独立时成立</a:t>
            </a:r>
          </a:p>
        </p:txBody>
      </p:sp>
      <p:sp>
        <p:nvSpPr>
          <p:cNvPr id="39" name="Rounded Rectangle 38"/>
          <p:cNvSpPr/>
          <p:nvPr/>
        </p:nvSpPr>
        <p:spPr>
          <a:xfrm>
            <a:off x="777240" y="3108960"/>
            <a:ext cx="5074920" cy="205740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051560" y="336499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700" b="1" i="0">
                <a:solidFill>
                  <a:srgbClr val="35D5E8"/>
                </a:solidFill>
                <a:latin typeface="Noto Sans CJK SC"/>
              </a:rPr>
              <a:t>包级指标</a:t>
            </a:r>
          </a:p>
        </p:txBody>
      </p:sp>
      <p:sp>
        <p:nvSpPr>
          <p:cNvPr id="41" name="TextBox 40"/>
          <p:cNvSpPr txBox="1"/>
          <p:nvPr/>
        </p:nvSpPr>
        <p:spPr>
          <a:xfrm>
            <a:off x="1051560" y="3803904"/>
            <a:ext cx="4297680" cy="1051560"/>
          </a:xfrm>
          <a:prstGeom prst="rect">
            <a:avLst/>
          </a:prstGeom>
          <a:noFill/>
        </p:spPr>
        <p:txBody>
          <a:bodyPr wrap="square" lIns="36576" rIns="36576" tIns="27432" bIns="27432">
            <a:noAutofit/>
          </a:bodyPr>
          <a:lstStyle/>
          <a:p>
            <a:pPr>
              <a:lnSpc>
                <a:spcPct val="104000"/>
              </a:lnSpc>
              <a:spcBef>
                <a:spcPts val="0"/>
              </a:spcBef>
              <a:spcAft>
                <a:spcPts val="500"/>
              </a:spcAft>
            </a:pPr>
            <a:r>
              <a:rPr sz="1000">
                <a:solidFill>
                  <a:srgbClr val="35D5E8"/>
                </a:solidFill>
                <a:latin typeface="Noto Sans CJK SC"/>
              </a:rPr>
              <a:t>◆  </a:t>
            </a:r>
            <a:r>
              <a:rPr sz="1200">
                <a:solidFill>
                  <a:srgbClr val="F4F7FB"/>
                </a:solidFill>
                <a:latin typeface="Noto Sans CJK SC"/>
              </a:rPr>
              <a:t>PER / PDR / burst length</a:t>
            </a:r>
          </a:p>
          <a:p>
            <a:pPr>
              <a:lnSpc>
                <a:spcPct val="104000"/>
              </a:lnSpc>
              <a:spcBef>
                <a:spcPts val="0"/>
              </a:spcBef>
              <a:spcAft>
                <a:spcPts val="500"/>
              </a:spcAft>
            </a:pPr>
            <a:r>
              <a:rPr sz="1000">
                <a:solidFill>
                  <a:srgbClr val="35D5E8"/>
                </a:solidFill>
                <a:latin typeface="Noto Sans CJK SC"/>
              </a:rPr>
              <a:t>◆  </a:t>
            </a:r>
            <a:r>
              <a:rPr sz="1200">
                <a:solidFill>
                  <a:srgbClr val="F4F7FB"/>
                </a:solidFill>
                <a:latin typeface="Noto Sans CJK SC"/>
              </a:rPr>
              <a:t>p99.9 latency / jitter</a:t>
            </a:r>
          </a:p>
          <a:p>
            <a:pPr>
              <a:lnSpc>
                <a:spcPct val="104000"/>
              </a:lnSpc>
              <a:spcBef>
                <a:spcPts val="0"/>
              </a:spcBef>
              <a:spcAft>
                <a:spcPts val="500"/>
              </a:spcAft>
            </a:pPr>
            <a:r>
              <a:rPr sz="1000">
                <a:solidFill>
                  <a:srgbClr val="35D5E8"/>
                </a:solidFill>
                <a:latin typeface="Noto Sans CJK SC"/>
              </a:rPr>
              <a:t>◆  </a:t>
            </a:r>
            <a:r>
              <a:rPr sz="1200">
                <a:solidFill>
                  <a:srgbClr val="F4F7FB"/>
                </a:solidFill>
                <a:latin typeface="Noto Sans CJK SC"/>
              </a:rPr>
              <a:t>AoI / out-of-order / duplicate</a:t>
            </a:r>
          </a:p>
        </p:txBody>
      </p:sp>
      <p:sp>
        <p:nvSpPr>
          <p:cNvPr id="42" name="Rounded Rectangle 41"/>
          <p:cNvSpPr/>
          <p:nvPr/>
        </p:nvSpPr>
        <p:spPr>
          <a:xfrm>
            <a:off x="6172200" y="3108960"/>
            <a:ext cx="4983480" cy="20574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446520" y="3364992"/>
            <a:ext cx="13716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700" b="1" i="0">
                <a:solidFill>
                  <a:srgbClr val="FFB455"/>
                </a:solidFill>
                <a:latin typeface="Noto Sans CJK SC"/>
              </a:rPr>
              <a:t>任务级指标</a:t>
            </a:r>
          </a:p>
        </p:txBody>
      </p:sp>
      <p:sp>
        <p:nvSpPr>
          <p:cNvPr id="44" name="TextBox 43"/>
          <p:cNvSpPr txBox="1"/>
          <p:nvPr/>
        </p:nvSpPr>
        <p:spPr>
          <a:xfrm>
            <a:off x="6446520" y="3803904"/>
            <a:ext cx="4206240" cy="1051560"/>
          </a:xfrm>
          <a:prstGeom prst="rect">
            <a:avLst/>
          </a:prstGeom>
          <a:noFill/>
        </p:spPr>
        <p:txBody>
          <a:bodyPr wrap="square" lIns="36576" rIns="36576" tIns="27432" bIns="27432">
            <a:noAutofit/>
          </a:bodyPr>
          <a:lstStyle/>
          <a:p>
            <a:pPr>
              <a:lnSpc>
                <a:spcPct val="104000"/>
              </a:lnSpc>
              <a:spcBef>
                <a:spcPts val="0"/>
              </a:spcBef>
              <a:spcAft>
                <a:spcPts val="500"/>
              </a:spcAft>
            </a:pPr>
            <a:r>
              <a:rPr sz="1000">
                <a:solidFill>
                  <a:srgbClr val="FFB455"/>
                </a:solidFill>
                <a:latin typeface="Noto Sans CJK SC"/>
              </a:rPr>
              <a:t>◆  </a:t>
            </a:r>
            <a:r>
              <a:rPr sz="1200">
                <a:solidFill>
                  <a:srgbClr val="F4F7FB"/>
                </a:solidFill>
                <a:latin typeface="Noto Sans CJK SC"/>
              </a:rPr>
              <a:t>最长失控时段 / 每小时中断次数</a:t>
            </a:r>
          </a:p>
          <a:p>
            <a:pPr>
              <a:lnSpc>
                <a:spcPct val="104000"/>
              </a:lnSpc>
              <a:spcBef>
                <a:spcPts val="0"/>
              </a:spcBef>
              <a:spcAft>
                <a:spcPts val="500"/>
              </a:spcAft>
            </a:pPr>
            <a:r>
              <a:rPr sz="1000">
                <a:solidFill>
                  <a:srgbClr val="FFB455"/>
                </a:solidFill>
                <a:latin typeface="Noto Sans CJK SC"/>
              </a:rPr>
              <a:t>◆  </a:t>
            </a:r>
            <a:r>
              <a:rPr sz="1200">
                <a:solidFill>
                  <a:srgbClr val="F4F7FB"/>
                </a:solidFill>
                <a:latin typeface="Noto Sans CJK SC"/>
              </a:rPr>
              <a:t>失联状态触发与恢复成功率</a:t>
            </a:r>
          </a:p>
          <a:p>
            <a:pPr>
              <a:lnSpc>
                <a:spcPct val="104000"/>
              </a:lnSpc>
              <a:spcBef>
                <a:spcPts val="0"/>
              </a:spcBef>
              <a:spcAft>
                <a:spcPts val="500"/>
              </a:spcAft>
            </a:pPr>
            <a:r>
              <a:rPr sz="1000">
                <a:solidFill>
                  <a:srgbClr val="FFB455"/>
                </a:solidFill>
                <a:latin typeface="Noto Sans CJK SC"/>
              </a:rPr>
              <a:t>◆  </a:t>
            </a:r>
            <a:r>
              <a:rPr sz="1200">
                <a:solidFill>
                  <a:srgbClr val="F4F7FB"/>
                </a:solidFill>
                <a:latin typeface="Noto Sans CJK SC"/>
              </a:rPr>
              <a:t>任务窗口可用性 / 共同原因故障</a:t>
            </a:r>
          </a:p>
        </p:txBody>
      </p:sp>
      <p:sp>
        <p:nvSpPr>
          <p:cNvPr id="45" name="TextBox 44"/>
          <p:cNvSpPr txBox="1"/>
          <p:nvPr/>
        </p:nvSpPr>
        <p:spPr>
          <a:xfrm>
            <a:off x="1143000" y="5788152"/>
            <a:ext cx="99212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可靠性不是一个百分数，而是一条从“包”到“任务后果”的映射。</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冗余</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两条链路只有在故障足够独立时，才等于更可靠</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示例：A₁=99.9%，A₂=99% → 理想并联系统 99.999%</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31</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31</a:t>
            </a:r>
          </a:p>
        </p:txBody>
      </p:sp>
      <p:sp>
        <p:nvSpPr>
          <p:cNvPr id="23" name="TextBox 22"/>
          <p:cNvSpPr txBox="1"/>
          <p:nvPr/>
        </p:nvSpPr>
        <p:spPr>
          <a:xfrm>
            <a:off x="777240" y="1719072"/>
            <a:ext cx="4663440" cy="4389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200" b="1" i="0">
                <a:solidFill>
                  <a:srgbClr val="35D5E8"/>
                </a:solidFill>
                <a:latin typeface="Noto Sans Mono CJK SC"/>
              </a:rPr>
              <a:t>A = 1 − (1−A₁)(1−A₂)</a:t>
            </a:r>
          </a:p>
        </p:txBody>
      </p:sp>
      <p:sp>
        <p:nvSpPr>
          <p:cNvPr id="24" name="Rounded Rectangle 23"/>
          <p:cNvSpPr/>
          <p:nvPr/>
        </p:nvSpPr>
        <p:spPr>
          <a:xfrm>
            <a:off x="749808" y="2395728"/>
            <a:ext cx="4709160" cy="257860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1097280" y="2743200"/>
            <a:ext cx="1005840"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33856" y="2756916"/>
            <a:ext cx="932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F4F7FB"/>
                </a:solidFill>
                <a:latin typeface="Noto Sans CJK SC"/>
              </a:rPr>
              <a:t>链路 A</a:t>
            </a:r>
          </a:p>
        </p:txBody>
      </p:sp>
      <p:sp>
        <p:nvSpPr>
          <p:cNvPr id="27" name="Rounded Rectangle 26"/>
          <p:cNvSpPr/>
          <p:nvPr/>
        </p:nvSpPr>
        <p:spPr>
          <a:xfrm>
            <a:off x="2395728" y="2743200"/>
            <a:ext cx="1005840"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2432304" y="2756916"/>
            <a:ext cx="932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99.9%</a:t>
            </a:r>
          </a:p>
        </p:txBody>
      </p:sp>
      <p:sp>
        <p:nvSpPr>
          <p:cNvPr id="29" name="Rounded Rectangle 28"/>
          <p:cNvSpPr/>
          <p:nvPr/>
        </p:nvSpPr>
        <p:spPr>
          <a:xfrm>
            <a:off x="1097280" y="3401568"/>
            <a:ext cx="1005840"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33856" y="3415284"/>
            <a:ext cx="932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链路 B</a:t>
            </a:r>
          </a:p>
        </p:txBody>
      </p:sp>
      <p:sp>
        <p:nvSpPr>
          <p:cNvPr id="31" name="Rounded Rectangle 30"/>
          <p:cNvSpPr/>
          <p:nvPr/>
        </p:nvSpPr>
        <p:spPr>
          <a:xfrm>
            <a:off x="2395728" y="3401568"/>
            <a:ext cx="1005840"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2432304" y="3415284"/>
            <a:ext cx="93268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1000" b="1" i="0">
                <a:solidFill>
                  <a:srgbClr val="0A1220"/>
                </a:solidFill>
                <a:latin typeface="Noto Sans CJK SC"/>
              </a:rPr>
              <a:t>99%</a:t>
            </a:r>
          </a:p>
        </p:txBody>
      </p:sp>
      <p:cxnSp>
        <p:nvCxnSpPr>
          <p:cNvPr id="33" name="Connector 32"/>
          <p:cNvCxnSpPr/>
          <p:nvPr/>
        </p:nvCxnSpPr>
        <p:spPr>
          <a:xfrm>
            <a:off x="3566160" y="2907792"/>
            <a:ext cx="1097280" cy="0"/>
          </a:xfrm>
          <a:prstGeom prst="line">
            <a:avLst/>
          </a:prstGeom>
          <a:ln w="25400">
            <a:solidFill>
              <a:srgbClr val="4D7CFF"/>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3566160" y="3566160"/>
            <a:ext cx="1097280" cy="0"/>
          </a:xfrm>
          <a:prstGeom prst="line">
            <a:avLst/>
          </a:prstGeom>
          <a:ln w="25400">
            <a:solidFill>
              <a:srgbClr val="FFB455"/>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03320" y="3977639"/>
            <a:ext cx="137160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A8B7C9"/>
                </a:solidFill>
                <a:latin typeface="Noto Sans CJK SC"/>
              </a:rPr>
              <a:t>理想并联</a:t>
            </a:r>
          </a:p>
        </p:txBody>
      </p:sp>
      <p:sp>
        <p:nvSpPr>
          <p:cNvPr id="36" name="TextBox 35"/>
          <p:cNvSpPr txBox="1"/>
          <p:nvPr/>
        </p:nvSpPr>
        <p:spPr>
          <a:xfrm>
            <a:off x="3657600" y="4297680"/>
            <a:ext cx="155448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4ADE80"/>
                </a:solidFill>
                <a:latin typeface="Noto Sans CJK SC"/>
              </a:rPr>
              <a:t>99.999%</a:t>
            </a:r>
          </a:p>
        </p:txBody>
      </p:sp>
      <p:sp>
        <p:nvSpPr>
          <p:cNvPr id="37" name="Rounded Rectangle 36"/>
          <p:cNvSpPr/>
          <p:nvPr/>
        </p:nvSpPr>
        <p:spPr>
          <a:xfrm>
            <a:off x="5806440" y="1719072"/>
            <a:ext cx="5394960" cy="3255264"/>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108192" y="1993392"/>
            <a:ext cx="475488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700" b="1" i="0">
                <a:solidFill>
                  <a:srgbClr val="FF6B6B"/>
                </a:solidFill>
                <a:latin typeface="Noto Sans CJK SC"/>
              </a:rPr>
              <a:t>共同原因故障：一票否决理想公式</a:t>
            </a:r>
          </a:p>
        </p:txBody>
      </p:sp>
      <p:sp>
        <p:nvSpPr>
          <p:cNvPr id="39" name="TextBox 38"/>
          <p:cNvSpPr txBox="1"/>
          <p:nvPr/>
        </p:nvSpPr>
        <p:spPr>
          <a:xfrm>
            <a:off x="6144768" y="2606040"/>
            <a:ext cx="347472"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FFB455"/>
                </a:solidFill>
                <a:latin typeface="Noto Sans CJK SC"/>
              </a:rPr>
              <a:t>01</a:t>
            </a:r>
          </a:p>
        </p:txBody>
      </p:sp>
      <p:sp>
        <p:nvSpPr>
          <p:cNvPr id="40" name="TextBox 39"/>
          <p:cNvSpPr txBox="1"/>
          <p:nvPr/>
        </p:nvSpPr>
        <p:spPr>
          <a:xfrm>
            <a:off x="6583680" y="2578608"/>
            <a:ext cx="41605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F4F7FB"/>
                </a:solidFill>
                <a:latin typeface="Noto Sans CJK SC"/>
              </a:rPr>
              <a:t>同一电源 / 射频前端 / 天线遮挡</a:t>
            </a:r>
          </a:p>
        </p:txBody>
      </p:sp>
      <p:sp>
        <p:nvSpPr>
          <p:cNvPr id="41" name="TextBox 40"/>
          <p:cNvSpPr txBox="1"/>
          <p:nvPr/>
        </p:nvSpPr>
        <p:spPr>
          <a:xfrm>
            <a:off x="6144768" y="3081528"/>
            <a:ext cx="347472"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FFB455"/>
                </a:solidFill>
                <a:latin typeface="Noto Sans CJK SC"/>
              </a:rPr>
              <a:t>02</a:t>
            </a:r>
          </a:p>
        </p:txBody>
      </p:sp>
      <p:sp>
        <p:nvSpPr>
          <p:cNvPr id="42" name="TextBox 41"/>
          <p:cNvSpPr txBox="1"/>
          <p:nvPr/>
        </p:nvSpPr>
        <p:spPr>
          <a:xfrm>
            <a:off x="6583680" y="3054096"/>
            <a:ext cx="41605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F4F7FB"/>
                </a:solidFill>
                <a:latin typeface="Noto Sans CJK SC"/>
              </a:rPr>
              <a:t>同一运营商核心网 / 回传路由</a:t>
            </a:r>
          </a:p>
        </p:txBody>
      </p:sp>
      <p:sp>
        <p:nvSpPr>
          <p:cNvPr id="43" name="TextBox 42"/>
          <p:cNvSpPr txBox="1"/>
          <p:nvPr/>
        </p:nvSpPr>
        <p:spPr>
          <a:xfrm>
            <a:off x="6144768" y="3557016"/>
            <a:ext cx="347472"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FFB455"/>
                </a:solidFill>
                <a:latin typeface="Noto Sans CJK SC"/>
              </a:rPr>
              <a:t>03</a:t>
            </a:r>
          </a:p>
        </p:txBody>
      </p:sp>
      <p:sp>
        <p:nvSpPr>
          <p:cNvPr id="44" name="TextBox 43"/>
          <p:cNvSpPr txBox="1"/>
          <p:nvPr/>
        </p:nvSpPr>
        <p:spPr>
          <a:xfrm>
            <a:off x="6583680" y="3529584"/>
            <a:ext cx="41605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F4F7FB"/>
                </a:solidFill>
                <a:latin typeface="Noto Sans CJK SC"/>
              </a:rPr>
              <a:t>同一协议栈、证书、时钟与配置</a:t>
            </a:r>
          </a:p>
        </p:txBody>
      </p:sp>
      <p:sp>
        <p:nvSpPr>
          <p:cNvPr id="45" name="TextBox 44"/>
          <p:cNvSpPr txBox="1"/>
          <p:nvPr/>
        </p:nvSpPr>
        <p:spPr>
          <a:xfrm>
            <a:off x="6144768" y="4032504"/>
            <a:ext cx="347472"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FFB455"/>
                </a:solidFill>
                <a:latin typeface="Noto Sans CJK SC"/>
              </a:rPr>
              <a:t>04</a:t>
            </a:r>
          </a:p>
        </p:txBody>
      </p:sp>
      <p:sp>
        <p:nvSpPr>
          <p:cNvPr id="46" name="TextBox 45"/>
          <p:cNvSpPr txBox="1"/>
          <p:nvPr/>
        </p:nvSpPr>
        <p:spPr>
          <a:xfrm>
            <a:off x="6583680" y="4005072"/>
            <a:ext cx="416052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1" i="0">
                <a:solidFill>
                  <a:srgbClr val="F4F7FB"/>
                </a:solidFill>
                <a:latin typeface="Noto Sans CJK SC"/>
              </a:rPr>
              <a:t>同一干扰源或大范围管制</a:t>
            </a:r>
          </a:p>
        </p:txBody>
      </p:sp>
      <p:sp>
        <p:nvSpPr>
          <p:cNvPr id="47" name="Rounded Rectangle 46"/>
          <p:cNvSpPr/>
          <p:nvPr/>
        </p:nvSpPr>
        <p:spPr>
          <a:xfrm>
            <a:off x="822960" y="5413248"/>
            <a:ext cx="10332720" cy="603504"/>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1024128" y="5596128"/>
            <a:ext cx="992124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真正的冗余：异构承载 + 独立故障域 + 连续健康探测 + 可验证切换 + 防脑裂状态同步</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蜂窝链路</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高空 LOS：覆盖可能更远，干扰也可能更多</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公网 4G/5G 是强大承载，不是天然航空安全链路</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32</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来源：R4 · T4 · T5 · T7</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32</a:t>
            </a:r>
          </a:p>
        </p:txBody>
      </p:sp>
      <p:sp>
        <p:nvSpPr>
          <p:cNvPr id="23" name="Rounded Rectangle 22"/>
          <p:cNvSpPr/>
          <p:nvPr/>
        </p:nvSpPr>
        <p:spPr>
          <a:xfrm>
            <a:off x="658368" y="1737360"/>
            <a:ext cx="3657600" cy="44348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CellDrone_body"/>
          <p:cNvSpPr/>
          <p:nvPr/>
        </p:nvSpPr>
        <p:spPr>
          <a:xfrm>
            <a:off x="2314346" y="2373782"/>
            <a:ext cx="345643" cy="153619"/>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5" name="Connector 24"/>
          <p:cNvCxnSpPr/>
          <p:nvPr/>
        </p:nvCxnSpPr>
        <p:spPr>
          <a:xfrm flipH="1" flipV="1">
            <a:off x="2045512" y="2181758"/>
            <a:ext cx="345644" cy="26883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2583180" y="2181758"/>
            <a:ext cx="345643" cy="268834"/>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2045512" y="2450592"/>
            <a:ext cx="345644" cy="268833"/>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2583180" y="2450592"/>
            <a:ext cx="345643" cy="268833"/>
          </a:xfrm>
          <a:prstGeom prst="line">
            <a:avLst/>
          </a:prstGeom>
          <a:ln w="25400">
            <a:solidFill>
              <a:srgbClr val="35D5E8"/>
            </a:solidFill>
          </a:ln>
        </p:spPr>
        <p:style>
          <a:lnRef idx="2">
            <a:schemeClr val="accent1"/>
          </a:lnRef>
          <a:fillRef idx="0">
            <a:schemeClr val="accent1"/>
          </a:fillRef>
          <a:effectRef idx="1">
            <a:schemeClr val="accent1"/>
          </a:effectRef>
          <a:fontRef idx="minor">
            <a:schemeClr val="tx1"/>
          </a:fontRef>
        </p:style>
      </p:cxnSp>
      <p:sp>
        <p:nvSpPr>
          <p:cNvPr id="29" name="CellDrone_rotor"/>
          <p:cNvSpPr/>
          <p:nvPr/>
        </p:nvSpPr>
        <p:spPr>
          <a:xfrm>
            <a:off x="1891893" y="2133752"/>
            <a:ext cx="307238" cy="9601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CellDrone_rotor"/>
          <p:cNvSpPr/>
          <p:nvPr/>
        </p:nvSpPr>
        <p:spPr>
          <a:xfrm>
            <a:off x="2775204" y="2133752"/>
            <a:ext cx="307238" cy="9601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CellDrone_rotor"/>
          <p:cNvSpPr/>
          <p:nvPr/>
        </p:nvSpPr>
        <p:spPr>
          <a:xfrm>
            <a:off x="1891893" y="2671419"/>
            <a:ext cx="307238" cy="9601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CellDrone_rotor"/>
          <p:cNvSpPr/>
          <p:nvPr/>
        </p:nvSpPr>
        <p:spPr>
          <a:xfrm>
            <a:off x="2775204" y="2671419"/>
            <a:ext cx="307238" cy="96012"/>
          </a:xfrm>
          <a:prstGeom prst="ellipse">
            <a:avLst/>
          </a:prstGeom>
          <a:noFill/>
          <a:ln w="1778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143000" y="4736592"/>
            <a:ext cx="274320" cy="822960"/>
          </a:xfrm>
          <a:prstGeom prst="rect">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Arc 33"/>
          <p:cNvSpPr/>
          <p:nvPr/>
        </p:nvSpPr>
        <p:spPr>
          <a:xfrm>
            <a:off x="1028700" y="4014215"/>
            <a:ext cx="502920" cy="502920"/>
          </a:xfrm>
          <a:prstGeom prst="arc">
            <a:avLst/>
          </a:prstGeom>
          <a:noFill/>
          <a:ln w="1270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Arc 34"/>
          <p:cNvSpPr/>
          <p:nvPr/>
        </p:nvSpPr>
        <p:spPr>
          <a:xfrm>
            <a:off x="868680" y="3950208"/>
            <a:ext cx="822960" cy="502920"/>
          </a:xfrm>
          <a:prstGeom prst="arc">
            <a:avLst/>
          </a:prstGeom>
          <a:noFill/>
          <a:ln w="1270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Arc 35"/>
          <p:cNvSpPr/>
          <p:nvPr/>
        </p:nvSpPr>
        <p:spPr>
          <a:xfrm>
            <a:off x="708660" y="3886200"/>
            <a:ext cx="1143000" cy="502920"/>
          </a:xfrm>
          <a:prstGeom prst="arc">
            <a:avLst/>
          </a:prstGeom>
          <a:noFill/>
          <a:ln w="1270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2487168" y="4736592"/>
            <a:ext cx="274320" cy="822960"/>
          </a:xfrm>
          <a:prstGeom prst="rect">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Arc 37"/>
          <p:cNvSpPr/>
          <p:nvPr/>
        </p:nvSpPr>
        <p:spPr>
          <a:xfrm>
            <a:off x="2372868" y="4014215"/>
            <a:ext cx="502920" cy="502920"/>
          </a:xfrm>
          <a:prstGeom prst="arc">
            <a:avLst/>
          </a:prstGeom>
          <a:noFill/>
          <a:ln w="1270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Arc 38"/>
          <p:cNvSpPr/>
          <p:nvPr/>
        </p:nvSpPr>
        <p:spPr>
          <a:xfrm>
            <a:off x="2212848" y="3950208"/>
            <a:ext cx="822960" cy="502920"/>
          </a:xfrm>
          <a:prstGeom prst="arc">
            <a:avLst/>
          </a:prstGeom>
          <a:noFill/>
          <a:ln w="1270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Arc 39"/>
          <p:cNvSpPr/>
          <p:nvPr/>
        </p:nvSpPr>
        <p:spPr>
          <a:xfrm>
            <a:off x="2052828" y="3886200"/>
            <a:ext cx="1143000" cy="502920"/>
          </a:xfrm>
          <a:prstGeom prst="arc">
            <a:avLst/>
          </a:prstGeom>
          <a:noFill/>
          <a:ln w="1270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3703320" y="4736592"/>
            <a:ext cx="274320" cy="822960"/>
          </a:xfrm>
          <a:prstGeom prst="rect">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Arc 41"/>
          <p:cNvSpPr/>
          <p:nvPr/>
        </p:nvSpPr>
        <p:spPr>
          <a:xfrm>
            <a:off x="3589020" y="4014215"/>
            <a:ext cx="502920" cy="502920"/>
          </a:xfrm>
          <a:prstGeom prst="arc">
            <a:avLst/>
          </a:prstGeom>
          <a:noFill/>
          <a:ln w="1270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Arc 42"/>
          <p:cNvSpPr/>
          <p:nvPr/>
        </p:nvSpPr>
        <p:spPr>
          <a:xfrm>
            <a:off x="3428999" y="3950208"/>
            <a:ext cx="822960" cy="502920"/>
          </a:xfrm>
          <a:prstGeom prst="arc">
            <a:avLst/>
          </a:prstGeom>
          <a:noFill/>
          <a:ln w="1270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Arc 43"/>
          <p:cNvSpPr/>
          <p:nvPr/>
        </p:nvSpPr>
        <p:spPr>
          <a:xfrm>
            <a:off x="3268979" y="3886200"/>
            <a:ext cx="1143000" cy="502920"/>
          </a:xfrm>
          <a:prstGeom prst="arc">
            <a:avLst/>
          </a:prstGeom>
          <a:noFill/>
          <a:ln w="1270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60120" y="5577840"/>
            <a:ext cx="3108960"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FB455"/>
                </a:solidFill>
                <a:latin typeface="Noto Sans CJK SC"/>
              </a:rPr>
              <a:t>空中终端同时‘看见’更多小区</a:t>
            </a:r>
          </a:p>
        </p:txBody>
      </p:sp>
      <p:sp>
        <p:nvSpPr>
          <p:cNvPr id="46" name="Rounded Rectangle 45"/>
          <p:cNvSpPr/>
          <p:nvPr/>
        </p:nvSpPr>
        <p:spPr>
          <a:xfrm>
            <a:off x="4709160" y="1792224"/>
            <a:ext cx="6473952" cy="80467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4919472" y="1975104"/>
            <a:ext cx="10972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4ADE80"/>
                </a:solidFill>
                <a:latin typeface="Noto Sans CJK SC"/>
              </a:rPr>
              <a:t>优势</a:t>
            </a:r>
          </a:p>
        </p:txBody>
      </p:sp>
      <p:sp>
        <p:nvSpPr>
          <p:cNvPr id="48" name="TextBox 47"/>
          <p:cNvSpPr txBox="1"/>
          <p:nvPr/>
        </p:nvSpPr>
        <p:spPr>
          <a:xfrm>
            <a:off x="6144768" y="1938528"/>
            <a:ext cx="4709160"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广覆盖、移动性、鉴权、回传与运维体系</a:t>
            </a:r>
          </a:p>
        </p:txBody>
      </p:sp>
      <p:sp>
        <p:nvSpPr>
          <p:cNvPr id="49" name="Rounded Rectangle 48"/>
          <p:cNvSpPr/>
          <p:nvPr/>
        </p:nvSpPr>
        <p:spPr>
          <a:xfrm>
            <a:off x="4709160" y="2816352"/>
            <a:ext cx="6473952" cy="80467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4919472" y="2999232"/>
            <a:ext cx="10972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B455"/>
                </a:solidFill>
                <a:latin typeface="Noto Sans CJK SC"/>
              </a:rPr>
              <a:t>空中特性</a:t>
            </a:r>
          </a:p>
        </p:txBody>
      </p:sp>
      <p:sp>
        <p:nvSpPr>
          <p:cNvPr id="51" name="TextBox 50"/>
          <p:cNvSpPr txBox="1"/>
          <p:nvPr/>
        </p:nvSpPr>
        <p:spPr>
          <a:xfrm>
            <a:off x="6144768" y="2962656"/>
            <a:ext cx="4709160"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多邻区 LOS → 干扰上升；天线下倾 → 旁瓣服务</a:t>
            </a:r>
          </a:p>
        </p:txBody>
      </p:sp>
      <p:sp>
        <p:nvSpPr>
          <p:cNvPr id="52" name="Rounded Rectangle 51"/>
          <p:cNvSpPr/>
          <p:nvPr/>
        </p:nvSpPr>
        <p:spPr>
          <a:xfrm>
            <a:off x="4709160" y="3840480"/>
            <a:ext cx="6473952" cy="80467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4919472" y="4023360"/>
            <a:ext cx="10972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6B6B"/>
                </a:solidFill>
                <a:latin typeface="Noto Sans CJK SC"/>
              </a:rPr>
              <a:t>风险</a:t>
            </a:r>
          </a:p>
        </p:txBody>
      </p:sp>
      <p:sp>
        <p:nvSpPr>
          <p:cNvPr id="54" name="TextBox 53"/>
          <p:cNvSpPr txBox="1"/>
          <p:nvPr/>
        </p:nvSpPr>
        <p:spPr>
          <a:xfrm>
            <a:off x="6144768" y="3986784"/>
            <a:ext cx="4709160"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切换中断、拥塞、上行视频挤占、网络策略变化</a:t>
            </a:r>
          </a:p>
        </p:txBody>
      </p:sp>
      <p:sp>
        <p:nvSpPr>
          <p:cNvPr id="55" name="Rounded Rectangle 54"/>
          <p:cNvSpPr/>
          <p:nvPr/>
        </p:nvSpPr>
        <p:spPr>
          <a:xfrm>
            <a:off x="4709160" y="4864608"/>
            <a:ext cx="6473952" cy="80467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4919472" y="5047488"/>
            <a:ext cx="10972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35D5E8"/>
                </a:solidFill>
                <a:latin typeface="Noto Sans CJK SC"/>
              </a:rPr>
              <a:t>工程控制</a:t>
            </a:r>
          </a:p>
        </p:txBody>
      </p:sp>
      <p:sp>
        <p:nvSpPr>
          <p:cNvPr id="57" name="TextBox 56"/>
          <p:cNvSpPr txBox="1"/>
          <p:nvPr/>
        </p:nvSpPr>
        <p:spPr>
          <a:xfrm>
            <a:off x="6144768" y="5010912"/>
            <a:ext cx="4709160" cy="420624"/>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F4F7FB"/>
                </a:solidFill>
                <a:latin typeface="Noto Sans CJK SC"/>
              </a:rPr>
              <a:t>专用SIM/QoS、双PLMN或专网、航线预测、实飞尾部测试</a:t>
            </a:r>
          </a:p>
        </p:txBody>
      </p:sp>
      <p:sp>
        <p:nvSpPr>
          <p:cNvPr id="58" name="Rounded Rectangle 57"/>
          <p:cNvSpPr/>
          <p:nvPr/>
        </p:nvSpPr>
        <p:spPr>
          <a:xfrm>
            <a:off x="4709160" y="5532120"/>
            <a:ext cx="6473952" cy="530352"/>
          </a:xfrm>
          <a:prstGeom prst="roundRect">
            <a:avLst>
              <a:gd name="adj" fmla="val 12000"/>
            </a:avLst>
          </a:prstGeom>
          <a:solidFill>
            <a:srgbClr val="2A2518"/>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4919472" y="5678424"/>
            <a:ext cx="6053328"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FB455"/>
                </a:solidFill>
                <a:latin typeface="Noto Sans CJK SC"/>
              </a:rPr>
              <a:t>法规回勾：基站/互联网中继飞行属于申请触发项之一。</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卫星与网状网络</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BLOS 的代价：时延、遮挡、拓扑与故障域更复杂</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混合架构应按任务阶段切换，而不是永远全开</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33</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来源：R4 · T1 · 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33</a:t>
            </a:r>
          </a:p>
        </p:txBody>
      </p:sp>
      <p:sp>
        <p:nvSpPr>
          <p:cNvPr id="23" name="Rounded Rectangle 22"/>
          <p:cNvSpPr/>
          <p:nvPr/>
        </p:nvSpPr>
        <p:spPr>
          <a:xfrm>
            <a:off x="621792" y="1755648"/>
            <a:ext cx="2578608" cy="195681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6384" y="1975104"/>
            <a:ext cx="2249424"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35D5E8"/>
                </a:solidFill>
                <a:latin typeface="Noto Sans CJK SC"/>
              </a:rPr>
              <a:t>直连 LOS</a:t>
            </a:r>
          </a:p>
        </p:txBody>
      </p:sp>
      <p:sp>
        <p:nvSpPr>
          <p:cNvPr id="25" name="TextBox 24"/>
          <p:cNvSpPr txBox="1"/>
          <p:nvPr/>
        </p:nvSpPr>
        <p:spPr>
          <a:xfrm>
            <a:off x="804672" y="2578608"/>
            <a:ext cx="22128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4ADE80"/>
                </a:solidFill>
                <a:latin typeface="Noto Sans CJK SC"/>
              </a:rPr>
              <a:t>＋ 低时延 / 自主管控</a:t>
            </a:r>
          </a:p>
        </p:txBody>
      </p:sp>
      <p:sp>
        <p:nvSpPr>
          <p:cNvPr id="26" name="TextBox 25"/>
          <p:cNvSpPr txBox="1"/>
          <p:nvPr/>
        </p:nvSpPr>
        <p:spPr>
          <a:xfrm>
            <a:off x="804672" y="3090672"/>
            <a:ext cx="2212848"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0" i="0">
                <a:solidFill>
                  <a:srgbClr val="FF6B6B"/>
                </a:solidFill>
                <a:latin typeface="Noto Sans CJK SC"/>
              </a:rPr>
              <a:t>－ 受视距与地形限制</a:t>
            </a:r>
          </a:p>
        </p:txBody>
      </p:sp>
      <p:sp>
        <p:nvSpPr>
          <p:cNvPr id="27" name="Rounded Rectangle 26"/>
          <p:cNvSpPr/>
          <p:nvPr/>
        </p:nvSpPr>
        <p:spPr>
          <a:xfrm>
            <a:off x="3493008" y="1755648"/>
            <a:ext cx="2578608" cy="195681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657600" y="1975104"/>
            <a:ext cx="2249424"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4D7CFF"/>
                </a:solidFill>
                <a:latin typeface="Noto Sans CJK SC"/>
              </a:rPr>
              <a:t>公众/专用蜂窝</a:t>
            </a:r>
          </a:p>
        </p:txBody>
      </p:sp>
      <p:sp>
        <p:nvSpPr>
          <p:cNvPr id="29" name="TextBox 28"/>
          <p:cNvSpPr txBox="1"/>
          <p:nvPr/>
        </p:nvSpPr>
        <p:spPr>
          <a:xfrm>
            <a:off x="3675888" y="2578608"/>
            <a:ext cx="22128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4ADE80"/>
                </a:solidFill>
                <a:latin typeface="Noto Sans CJK SC"/>
              </a:rPr>
              <a:t>＋ 覆盖与运维成熟</a:t>
            </a:r>
          </a:p>
        </p:txBody>
      </p:sp>
      <p:sp>
        <p:nvSpPr>
          <p:cNvPr id="30" name="TextBox 29"/>
          <p:cNvSpPr txBox="1"/>
          <p:nvPr/>
        </p:nvSpPr>
        <p:spPr>
          <a:xfrm>
            <a:off x="3675888" y="3090672"/>
            <a:ext cx="2212848"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0" i="0">
                <a:solidFill>
                  <a:srgbClr val="FF6B6B"/>
                </a:solidFill>
                <a:latin typeface="Noto Sans CJK SC"/>
              </a:rPr>
              <a:t>－ 依赖网络与空中干扰</a:t>
            </a:r>
          </a:p>
        </p:txBody>
      </p:sp>
      <p:sp>
        <p:nvSpPr>
          <p:cNvPr id="31" name="Rounded Rectangle 30"/>
          <p:cNvSpPr/>
          <p:nvPr/>
        </p:nvSpPr>
        <p:spPr>
          <a:xfrm>
            <a:off x="6364224" y="1755648"/>
            <a:ext cx="2578608" cy="195681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28816" y="1975104"/>
            <a:ext cx="2249424"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B391FF"/>
                </a:solidFill>
                <a:latin typeface="Noto Sans CJK SC"/>
              </a:rPr>
              <a:t>卫星 BLOS</a:t>
            </a:r>
          </a:p>
        </p:txBody>
      </p:sp>
      <p:sp>
        <p:nvSpPr>
          <p:cNvPr id="33" name="TextBox 32"/>
          <p:cNvSpPr txBox="1"/>
          <p:nvPr/>
        </p:nvSpPr>
        <p:spPr>
          <a:xfrm>
            <a:off x="6547104" y="2578608"/>
            <a:ext cx="22128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4ADE80"/>
                </a:solidFill>
                <a:latin typeface="Noto Sans CJK SC"/>
              </a:rPr>
              <a:t>＋ 广域 / 弱地面依赖</a:t>
            </a:r>
          </a:p>
        </p:txBody>
      </p:sp>
      <p:sp>
        <p:nvSpPr>
          <p:cNvPr id="34" name="TextBox 33"/>
          <p:cNvSpPr txBox="1"/>
          <p:nvPr/>
        </p:nvSpPr>
        <p:spPr>
          <a:xfrm>
            <a:off x="6547104" y="3090672"/>
            <a:ext cx="2212848"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0" i="0">
                <a:solidFill>
                  <a:srgbClr val="FF6B6B"/>
                </a:solidFill>
                <a:latin typeface="Noto Sans CJK SC"/>
              </a:rPr>
              <a:t>－ 时延、遮挡、许可与资费</a:t>
            </a:r>
          </a:p>
        </p:txBody>
      </p:sp>
      <p:sp>
        <p:nvSpPr>
          <p:cNvPr id="35" name="Rounded Rectangle 34"/>
          <p:cNvSpPr/>
          <p:nvPr/>
        </p:nvSpPr>
        <p:spPr>
          <a:xfrm>
            <a:off x="9235440" y="1755648"/>
            <a:ext cx="2578608" cy="1956816"/>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400032" y="1975104"/>
            <a:ext cx="2249424"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600" b="1" i="0">
                <a:solidFill>
                  <a:srgbClr val="FFB455"/>
                </a:solidFill>
                <a:latin typeface="Noto Sans CJK SC"/>
              </a:rPr>
              <a:t>Mesh / 中继</a:t>
            </a:r>
          </a:p>
        </p:txBody>
      </p:sp>
      <p:sp>
        <p:nvSpPr>
          <p:cNvPr id="37" name="TextBox 36"/>
          <p:cNvSpPr txBox="1"/>
          <p:nvPr/>
        </p:nvSpPr>
        <p:spPr>
          <a:xfrm>
            <a:off x="9418319" y="2578608"/>
            <a:ext cx="2212848" cy="34747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4ADE80"/>
                </a:solidFill>
                <a:latin typeface="Noto Sans CJK SC"/>
              </a:rPr>
              <a:t>＋ 灵活延伸覆盖</a:t>
            </a:r>
          </a:p>
        </p:txBody>
      </p:sp>
      <p:sp>
        <p:nvSpPr>
          <p:cNvPr id="38" name="TextBox 37"/>
          <p:cNvSpPr txBox="1"/>
          <p:nvPr/>
        </p:nvSpPr>
        <p:spPr>
          <a:xfrm>
            <a:off x="9418319" y="3090672"/>
            <a:ext cx="2212848" cy="43891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0" i="0">
                <a:solidFill>
                  <a:srgbClr val="FF6B6B"/>
                </a:solidFill>
                <a:latin typeface="Noto Sans CJK SC"/>
              </a:rPr>
              <a:t>－ 每跳时延、路由收敛、链式故障</a:t>
            </a:r>
          </a:p>
        </p:txBody>
      </p:sp>
      <p:sp>
        <p:nvSpPr>
          <p:cNvPr id="39" name="TextBox 38"/>
          <p:cNvSpPr txBox="1"/>
          <p:nvPr/>
        </p:nvSpPr>
        <p:spPr>
          <a:xfrm>
            <a:off x="713232" y="4133087"/>
            <a:ext cx="201168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35D5E8"/>
                </a:solidFill>
                <a:latin typeface="Noto Sans CJK SC"/>
              </a:rPr>
              <a:t>任务阶段化选择</a:t>
            </a:r>
          </a:p>
        </p:txBody>
      </p:sp>
      <p:sp>
        <p:nvSpPr>
          <p:cNvPr id="40" name="Rounded Rectangle 39"/>
          <p:cNvSpPr/>
          <p:nvPr/>
        </p:nvSpPr>
        <p:spPr>
          <a:xfrm>
            <a:off x="731520" y="4590288"/>
            <a:ext cx="2450592" cy="84124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41248" y="4736592"/>
            <a:ext cx="223113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4ADE80"/>
                </a:solidFill>
                <a:latin typeface="Noto Sans CJK SC"/>
              </a:rPr>
              <a:t>起降 / 近场</a:t>
            </a:r>
          </a:p>
        </p:txBody>
      </p:sp>
      <p:sp>
        <p:nvSpPr>
          <p:cNvPr id="42" name="TextBox 41"/>
          <p:cNvSpPr txBox="1"/>
          <p:nvPr/>
        </p:nvSpPr>
        <p:spPr>
          <a:xfrm>
            <a:off x="841248" y="5084064"/>
            <a:ext cx="2231136"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直连主 + 蜂窝备</a:t>
            </a:r>
          </a:p>
        </p:txBody>
      </p:sp>
      <p:sp>
        <p:nvSpPr>
          <p:cNvPr id="43" name="TextBox 42"/>
          <p:cNvSpPr txBox="1"/>
          <p:nvPr/>
        </p:nvSpPr>
        <p:spPr>
          <a:xfrm>
            <a:off x="3200400" y="4873752"/>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4" name="Rounded Rectangle 43"/>
          <p:cNvSpPr/>
          <p:nvPr/>
        </p:nvSpPr>
        <p:spPr>
          <a:xfrm>
            <a:off x="3493008" y="4590288"/>
            <a:ext cx="2450592" cy="84124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3602736" y="4736592"/>
            <a:ext cx="223113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4D7CFF"/>
                </a:solidFill>
                <a:latin typeface="Noto Sans CJK SC"/>
              </a:rPr>
              <a:t>走廊巡检</a:t>
            </a:r>
          </a:p>
        </p:txBody>
      </p:sp>
      <p:sp>
        <p:nvSpPr>
          <p:cNvPr id="46" name="TextBox 45"/>
          <p:cNvSpPr txBox="1"/>
          <p:nvPr/>
        </p:nvSpPr>
        <p:spPr>
          <a:xfrm>
            <a:off x="3602736" y="5084064"/>
            <a:ext cx="2231136"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蜂窝主 + 直连/卫星备</a:t>
            </a:r>
          </a:p>
        </p:txBody>
      </p:sp>
      <p:sp>
        <p:nvSpPr>
          <p:cNvPr id="47" name="TextBox 46"/>
          <p:cNvSpPr txBox="1"/>
          <p:nvPr/>
        </p:nvSpPr>
        <p:spPr>
          <a:xfrm>
            <a:off x="5961888" y="4873752"/>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8" name="Rounded Rectangle 47"/>
          <p:cNvSpPr/>
          <p:nvPr/>
        </p:nvSpPr>
        <p:spPr>
          <a:xfrm>
            <a:off x="6254496" y="4590288"/>
            <a:ext cx="2450592" cy="84124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364224" y="4736592"/>
            <a:ext cx="223113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B391FF"/>
                </a:solidFill>
                <a:latin typeface="Noto Sans CJK SC"/>
              </a:rPr>
              <a:t>盲区 / 灾区</a:t>
            </a:r>
          </a:p>
        </p:txBody>
      </p:sp>
      <p:sp>
        <p:nvSpPr>
          <p:cNvPr id="50" name="TextBox 49"/>
          <p:cNvSpPr txBox="1"/>
          <p:nvPr/>
        </p:nvSpPr>
        <p:spPr>
          <a:xfrm>
            <a:off x="6364224" y="5084064"/>
            <a:ext cx="2231136"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卫星或 Mesh 接管</a:t>
            </a:r>
          </a:p>
        </p:txBody>
      </p:sp>
      <p:sp>
        <p:nvSpPr>
          <p:cNvPr id="51" name="TextBox 50"/>
          <p:cNvSpPr txBox="1"/>
          <p:nvPr/>
        </p:nvSpPr>
        <p:spPr>
          <a:xfrm>
            <a:off x="8723376" y="4873752"/>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52" name="Rounded Rectangle 51"/>
          <p:cNvSpPr/>
          <p:nvPr/>
        </p:nvSpPr>
        <p:spPr>
          <a:xfrm>
            <a:off x="9015984" y="4590288"/>
            <a:ext cx="2450592" cy="841248"/>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9125712" y="4736592"/>
            <a:ext cx="2231136"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FB455"/>
                </a:solidFill>
                <a:latin typeface="Noto Sans CJK SC"/>
              </a:rPr>
              <a:t>返航 / 降落</a:t>
            </a:r>
          </a:p>
        </p:txBody>
      </p:sp>
      <p:sp>
        <p:nvSpPr>
          <p:cNvPr id="54" name="TextBox 53"/>
          <p:cNvSpPr txBox="1"/>
          <p:nvPr/>
        </p:nvSpPr>
        <p:spPr>
          <a:xfrm>
            <a:off x="9125712" y="5084064"/>
            <a:ext cx="2231136"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00" b="0" i="0">
                <a:solidFill>
                  <a:srgbClr val="A8B7C9"/>
                </a:solidFill>
                <a:latin typeface="Noto Sans CJK SC"/>
              </a:rPr>
              <a:t>恢复低时延本地链路</a:t>
            </a:r>
          </a:p>
        </p:txBody>
      </p:sp>
      <p:sp>
        <p:nvSpPr>
          <p:cNvPr id="55" name="TextBox 54"/>
          <p:cNvSpPr txBox="1"/>
          <p:nvPr/>
        </p:nvSpPr>
        <p:spPr>
          <a:xfrm>
            <a:off x="914400" y="5879592"/>
            <a:ext cx="1033272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切换策略必须进入测试：何时切、谁决定、切换时是否重复/乱序、恢复后如何同步状态。</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35D5E8"/>
                </a:solidFill>
                <a:latin typeface="Noto Sans CJK SC"/>
              </a:rPr>
              <a:t>抗干扰</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先感知、再降级、后切换：抗干扰是一套闭环</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防御性工程方法；不得非法设置或使用反制设备</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34</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第43、52条 · R4 第14–19条</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34</a:t>
            </a:r>
          </a:p>
        </p:txBody>
      </p:sp>
      <p:sp>
        <p:nvSpPr>
          <p:cNvPr id="23" name="Rounded Rectangle 22"/>
          <p:cNvSpPr/>
          <p:nvPr/>
        </p:nvSpPr>
        <p:spPr>
          <a:xfrm>
            <a:off x="4846320" y="1527048"/>
            <a:ext cx="2286000" cy="877824"/>
          </a:xfrm>
          <a:prstGeom prst="roundRect">
            <a:avLst>
              <a:gd name="adj" fmla="val 12000"/>
            </a:avLst>
          </a:prstGeom>
          <a:solidFill>
            <a:srgbClr val="132238"/>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001768" y="1655064"/>
            <a:ext cx="1975104"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4D7CFF"/>
                </a:solidFill>
                <a:latin typeface="Noto Sans CJK SC"/>
              </a:rPr>
              <a:t>1 感知</a:t>
            </a:r>
          </a:p>
        </p:txBody>
      </p:sp>
      <p:sp>
        <p:nvSpPr>
          <p:cNvPr id="25" name="TextBox 24"/>
          <p:cNvSpPr txBox="1"/>
          <p:nvPr/>
        </p:nvSpPr>
        <p:spPr>
          <a:xfrm>
            <a:off x="5001768" y="1984248"/>
            <a:ext cx="197510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0" i="0">
                <a:solidFill>
                  <a:srgbClr val="A8B7C9"/>
                </a:solidFill>
                <a:latin typeface="Noto Sans CJK SC"/>
              </a:rPr>
              <a:t>RSSI/SINR、噪声底、频谱占用、丢包簇</a:t>
            </a:r>
          </a:p>
        </p:txBody>
      </p:sp>
      <p:sp>
        <p:nvSpPr>
          <p:cNvPr id="26" name="Rounded Rectangle 25"/>
          <p:cNvSpPr/>
          <p:nvPr/>
        </p:nvSpPr>
        <p:spPr>
          <a:xfrm>
            <a:off x="7716152" y="2790717"/>
            <a:ext cx="2286000" cy="877824"/>
          </a:xfrm>
          <a:prstGeom prst="roundRect">
            <a:avLst>
              <a:gd name="adj" fmla="val 12000"/>
            </a:avLst>
          </a:prstGeom>
          <a:solidFill>
            <a:srgbClr val="13223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871600" y="2918733"/>
            <a:ext cx="1975104"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35D5E8"/>
                </a:solidFill>
                <a:latin typeface="Noto Sans CJK SC"/>
              </a:rPr>
              <a:t>2 识别</a:t>
            </a:r>
          </a:p>
        </p:txBody>
      </p:sp>
      <p:sp>
        <p:nvSpPr>
          <p:cNvPr id="28" name="TextBox 27"/>
          <p:cNvSpPr txBox="1"/>
          <p:nvPr/>
        </p:nvSpPr>
        <p:spPr>
          <a:xfrm>
            <a:off x="7871600" y="3247917"/>
            <a:ext cx="197510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0" i="0">
                <a:solidFill>
                  <a:srgbClr val="A8B7C9"/>
                </a:solidFill>
                <a:latin typeface="Noto Sans CJK SC"/>
              </a:rPr>
              <a:t>宽带/窄带、同频竞争、遮挡、设备故障</a:t>
            </a:r>
          </a:p>
        </p:txBody>
      </p:sp>
      <p:sp>
        <p:nvSpPr>
          <p:cNvPr id="29" name="Rounded Rectangle 28"/>
          <p:cNvSpPr/>
          <p:nvPr/>
        </p:nvSpPr>
        <p:spPr>
          <a:xfrm>
            <a:off x="6619973" y="4835378"/>
            <a:ext cx="2286000" cy="877824"/>
          </a:xfrm>
          <a:prstGeom prst="roundRect">
            <a:avLst>
              <a:gd name="adj" fmla="val 12000"/>
            </a:avLst>
          </a:prstGeom>
          <a:solidFill>
            <a:srgbClr val="132238"/>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775421" y="4963394"/>
            <a:ext cx="1975104"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4ADE80"/>
                </a:solidFill>
                <a:latin typeface="Noto Sans CJK SC"/>
              </a:rPr>
              <a:t>3 缓解</a:t>
            </a:r>
          </a:p>
        </p:txBody>
      </p:sp>
      <p:sp>
        <p:nvSpPr>
          <p:cNvPr id="31" name="TextBox 30"/>
          <p:cNvSpPr txBox="1"/>
          <p:nvPr/>
        </p:nvSpPr>
        <p:spPr>
          <a:xfrm>
            <a:off x="6775421" y="5292578"/>
            <a:ext cx="197510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0" i="0">
                <a:solidFill>
                  <a:srgbClr val="A8B7C9"/>
                </a:solidFill>
                <a:latin typeface="Noto Sans CJK SC"/>
              </a:rPr>
              <a:t>降 MCS、强编码、限载荷、波束/空间分集</a:t>
            </a:r>
          </a:p>
        </p:txBody>
      </p:sp>
      <p:sp>
        <p:nvSpPr>
          <p:cNvPr id="32" name="Rounded Rectangle 31"/>
          <p:cNvSpPr/>
          <p:nvPr/>
        </p:nvSpPr>
        <p:spPr>
          <a:xfrm>
            <a:off x="3072666" y="4835378"/>
            <a:ext cx="2286000" cy="877824"/>
          </a:xfrm>
          <a:prstGeom prst="roundRect">
            <a:avLst>
              <a:gd name="adj" fmla="val 12000"/>
            </a:avLst>
          </a:prstGeom>
          <a:solidFill>
            <a:srgbClr val="132238"/>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228114" y="4963394"/>
            <a:ext cx="1975104"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FB455"/>
                </a:solidFill>
                <a:latin typeface="Noto Sans CJK SC"/>
              </a:rPr>
              <a:t>4 切换</a:t>
            </a:r>
          </a:p>
        </p:txBody>
      </p:sp>
      <p:sp>
        <p:nvSpPr>
          <p:cNvPr id="34" name="TextBox 33"/>
          <p:cNvSpPr txBox="1"/>
          <p:nvPr/>
        </p:nvSpPr>
        <p:spPr>
          <a:xfrm>
            <a:off x="3228114" y="5292578"/>
            <a:ext cx="197510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0" i="0">
                <a:solidFill>
                  <a:srgbClr val="A8B7C9"/>
                </a:solidFill>
                <a:latin typeface="Noto Sans CJK SC"/>
              </a:rPr>
              <a:t>异频/异网/异构承载，验证状态连续</a:t>
            </a:r>
          </a:p>
        </p:txBody>
      </p:sp>
      <p:sp>
        <p:nvSpPr>
          <p:cNvPr id="35" name="Rounded Rectangle 34"/>
          <p:cNvSpPr/>
          <p:nvPr/>
        </p:nvSpPr>
        <p:spPr>
          <a:xfrm>
            <a:off x="1976487" y="2790717"/>
            <a:ext cx="2286000" cy="877824"/>
          </a:xfrm>
          <a:prstGeom prst="roundRect">
            <a:avLst>
              <a:gd name="adj" fmla="val 12000"/>
            </a:avLst>
          </a:prstGeom>
          <a:solidFill>
            <a:srgbClr val="132238"/>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131935" y="2918733"/>
            <a:ext cx="1975104" cy="23774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F6B6B"/>
                </a:solidFill>
                <a:latin typeface="Noto Sans CJK SC"/>
              </a:rPr>
              <a:t>5 处置</a:t>
            </a:r>
          </a:p>
        </p:txBody>
      </p:sp>
      <p:sp>
        <p:nvSpPr>
          <p:cNvPr id="37" name="TextBox 36"/>
          <p:cNvSpPr txBox="1"/>
          <p:nvPr/>
        </p:nvSpPr>
        <p:spPr>
          <a:xfrm>
            <a:off x="2131935" y="3247917"/>
            <a:ext cx="1975104"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0" i="0">
                <a:solidFill>
                  <a:srgbClr val="A8B7C9"/>
                </a:solidFill>
                <a:latin typeface="Noto Sans CJK SC"/>
              </a:rPr>
              <a:t>保持/返航/备降/终止；完整留痕</a:t>
            </a:r>
          </a:p>
        </p:txBody>
      </p:sp>
      <p:sp>
        <p:nvSpPr>
          <p:cNvPr id="38" name="Rounded Rectangle 37"/>
          <p:cNvSpPr/>
          <p:nvPr/>
        </p:nvSpPr>
        <p:spPr>
          <a:xfrm>
            <a:off x="5010912" y="3154680"/>
            <a:ext cx="1956816" cy="118872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5212080" y="3337560"/>
            <a:ext cx="15544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F4F7FB"/>
                </a:solidFill>
                <a:latin typeface="Noto Sans CJK SC"/>
              </a:rPr>
              <a:t>闭环目标</a:t>
            </a:r>
          </a:p>
        </p:txBody>
      </p:sp>
      <p:sp>
        <p:nvSpPr>
          <p:cNvPr id="40" name="TextBox 39"/>
          <p:cNvSpPr txBox="1"/>
          <p:nvPr/>
        </p:nvSpPr>
        <p:spPr>
          <a:xfrm>
            <a:off x="5230368" y="3657600"/>
            <a:ext cx="1517904" cy="45720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00" b="1" i="0">
                <a:solidFill>
                  <a:srgbClr val="FFB455"/>
                </a:solidFill>
                <a:latin typeface="Noto Sans CJK SC"/>
              </a:rPr>
              <a:t>保持安全意图
而非保持视频画质</a:t>
            </a:r>
          </a:p>
        </p:txBody>
      </p:sp>
      <p:sp>
        <p:nvSpPr>
          <p:cNvPr id="41" name="Rounded Rectangle 40"/>
          <p:cNvSpPr/>
          <p:nvPr/>
        </p:nvSpPr>
        <p:spPr>
          <a:xfrm>
            <a:off x="749808" y="5815584"/>
            <a:ext cx="10515600" cy="384048"/>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32688" y="5916168"/>
            <a:ext cx="10149840" cy="20116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F6B6B"/>
                </a:solidFill>
                <a:latin typeface="Noto Sans CJK SC"/>
              </a:rPr>
              <a:t>合规红线：不得把“抗干扰测试”变成未经授权的干扰发射或反制设备使用。</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B391FF"/>
                </a:solidFill>
                <a:latin typeface="Noto Sans CJK SC"/>
              </a:rPr>
              <a:t>网络安全</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攻击者不必压制射频；伪造一条‘合法’指令也足够危险</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目标：机密性 + 完整性 + 真实性 + 新鲜性 + 可追溯</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35</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来源：R5 · T8 · T9 · T10</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35</a:t>
            </a:r>
          </a:p>
        </p:txBody>
      </p:sp>
      <p:sp>
        <p:nvSpPr>
          <p:cNvPr id="23" name="Rounded Rectangle 22"/>
          <p:cNvSpPr/>
          <p:nvPr/>
        </p:nvSpPr>
        <p:spPr>
          <a:xfrm>
            <a:off x="658368" y="1719072"/>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22959" y="1883664"/>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6B6B"/>
                </a:solidFill>
                <a:latin typeface="Noto Sans CJK SC"/>
              </a:rPr>
              <a:t>伪造 / 劫持</a:t>
            </a:r>
          </a:p>
        </p:txBody>
      </p:sp>
      <p:sp>
        <p:nvSpPr>
          <p:cNvPr id="25" name="TextBox 24"/>
          <p:cNvSpPr txBox="1"/>
          <p:nvPr/>
        </p:nvSpPr>
        <p:spPr>
          <a:xfrm>
            <a:off x="2194560" y="1892807"/>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26" name="TextBox 25"/>
          <p:cNvSpPr txBox="1"/>
          <p:nvPr/>
        </p:nvSpPr>
        <p:spPr>
          <a:xfrm>
            <a:off x="2560320" y="1865376"/>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身份与授权</a:t>
            </a:r>
          </a:p>
        </p:txBody>
      </p:sp>
      <p:sp>
        <p:nvSpPr>
          <p:cNvPr id="27" name="Rounded Rectangle 26"/>
          <p:cNvSpPr/>
          <p:nvPr/>
        </p:nvSpPr>
        <p:spPr>
          <a:xfrm>
            <a:off x="4425696" y="1719072"/>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590288" y="1883664"/>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FFB455"/>
                </a:solidFill>
                <a:latin typeface="Noto Sans CJK SC"/>
              </a:rPr>
              <a:t>重放旧指令</a:t>
            </a:r>
          </a:p>
        </p:txBody>
      </p:sp>
      <p:sp>
        <p:nvSpPr>
          <p:cNvPr id="29" name="TextBox 28"/>
          <p:cNvSpPr txBox="1"/>
          <p:nvPr/>
        </p:nvSpPr>
        <p:spPr>
          <a:xfrm>
            <a:off x="5961888" y="1892807"/>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30" name="TextBox 29"/>
          <p:cNvSpPr txBox="1"/>
          <p:nvPr/>
        </p:nvSpPr>
        <p:spPr>
          <a:xfrm>
            <a:off x="6327648" y="1865376"/>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新鲜性 / 序列窗口</a:t>
            </a:r>
          </a:p>
        </p:txBody>
      </p:sp>
      <p:sp>
        <p:nvSpPr>
          <p:cNvPr id="31" name="Rounded Rectangle 30"/>
          <p:cNvSpPr/>
          <p:nvPr/>
        </p:nvSpPr>
        <p:spPr>
          <a:xfrm>
            <a:off x="8193024" y="1719072"/>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7616" y="1883664"/>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B391FF"/>
                </a:solidFill>
                <a:latin typeface="Noto Sans CJK SC"/>
              </a:rPr>
              <a:t>中间人篡改</a:t>
            </a:r>
          </a:p>
        </p:txBody>
      </p:sp>
      <p:sp>
        <p:nvSpPr>
          <p:cNvPr id="33" name="TextBox 32"/>
          <p:cNvSpPr txBox="1"/>
          <p:nvPr/>
        </p:nvSpPr>
        <p:spPr>
          <a:xfrm>
            <a:off x="9729216" y="1892807"/>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34" name="TextBox 33"/>
          <p:cNvSpPr txBox="1"/>
          <p:nvPr/>
        </p:nvSpPr>
        <p:spPr>
          <a:xfrm>
            <a:off x="10094976" y="1865376"/>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AEAD 完整性</a:t>
            </a:r>
          </a:p>
        </p:txBody>
      </p:sp>
      <p:sp>
        <p:nvSpPr>
          <p:cNvPr id="35" name="Rounded Rectangle 34"/>
          <p:cNvSpPr/>
          <p:nvPr/>
        </p:nvSpPr>
        <p:spPr>
          <a:xfrm>
            <a:off x="658368" y="3072384"/>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22959" y="3236976"/>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4D7CFF"/>
                </a:solidFill>
                <a:latin typeface="Noto Sans CJK SC"/>
              </a:rPr>
              <a:t>密钥泄露</a:t>
            </a:r>
          </a:p>
        </p:txBody>
      </p:sp>
      <p:sp>
        <p:nvSpPr>
          <p:cNvPr id="37" name="TextBox 36"/>
          <p:cNvSpPr txBox="1"/>
          <p:nvPr/>
        </p:nvSpPr>
        <p:spPr>
          <a:xfrm>
            <a:off x="2194560" y="3246120"/>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38" name="TextBox 37"/>
          <p:cNvSpPr txBox="1"/>
          <p:nvPr/>
        </p:nvSpPr>
        <p:spPr>
          <a:xfrm>
            <a:off x="2560320" y="3218688"/>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分域 / 轮换 / 吊销</a:t>
            </a:r>
          </a:p>
        </p:txBody>
      </p:sp>
      <p:sp>
        <p:nvSpPr>
          <p:cNvPr id="39" name="Rounded Rectangle 38"/>
          <p:cNvSpPr/>
          <p:nvPr/>
        </p:nvSpPr>
        <p:spPr>
          <a:xfrm>
            <a:off x="4425696" y="3072384"/>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4590288" y="3236976"/>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4ADE80"/>
                </a:solidFill>
                <a:latin typeface="Noto Sans CJK SC"/>
              </a:rPr>
              <a:t>固件供应链</a:t>
            </a:r>
          </a:p>
        </p:txBody>
      </p:sp>
      <p:sp>
        <p:nvSpPr>
          <p:cNvPr id="41" name="TextBox 40"/>
          <p:cNvSpPr txBox="1"/>
          <p:nvPr/>
        </p:nvSpPr>
        <p:spPr>
          <a:xfrm>
            <a:off x="5961888" y="3246120"/>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42" name="TextBox 41"/>
          <p:cNvSpPr txBox="1"/>
          <p:nvPr/>
        </p:nvSpPr>
        <p:spPr>
          <a:xfrm>
            <a:off x="6327648" y="3218688"/>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可信启动 / 签名升级</a:t>
            </a:r>
          </a:p>
        </p:txBody>
      </p:sp>
      <p:sp>
        <p:nvSpPr>
          <p:cNvPr id="43" name="Rounded Rectangle 42"/>
          <p:cNvSpPr/>
          <p:nvPr/>
        </p:nvSpPr>
        <p:spPr>
          <a:xfrm>
            <a:off x="8193024" y="3072384"/>
            <a:ext cx="3401568" cy="987552"/>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8357616" y="3236976"/>
            <a:ext cx="13258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35D5E8"/>
                </a:solidFill>
                <a:latin typeface="Noto Sans CJK SC"/>
              </a:rPr>
              <a:t>云/API失陷</a:t>
            </a:r>
          </a:p>
        </p:txBody>
      </p:sp>
      <p:sp>
        <p:nvSpPr>
          <p:cNvPr id="45" name="TextBox 44"/>
          <p:cNvSpPr txBox="1"/>
          <p:nvPr/>
        </p:nvSpPr>
        <p:spPr>
          <a:xfrm>
            <a:off x="9729216" y="3246120"/>
            <a:ext cx="36576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400" b="1" i="0">
                <a:solidFill>
                  <a:srgbClr val="6F8197"/>
                </a:solidFill>
                <a:latin typeface="Noto Sans CJK SC"/>
              </a:rPr>
              <a:t>→</a:t>
            </a:r>
          </a:p>
        </p:txBody>
      </p:sp>
      <p:sp>
        <p:nvSpPr>
          <p:cNvPr id="46" name="TextBox 45"/>
          <p:cNvSpPr txBox="1"/>
          <p:nvPr/>
        </p:nvSpPr>
        <p:spPr>
          <a:xfrm>
            <a:off x="10094976" y="3218688"/>
            <a:ext cx="1298448" cy="40233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20" b="1" i="0">
                <a:solidFill>
                  <a:srgbClr val="F4F7FB"/>
                </a:solidFill>
                <a:latin typeface="Noto Sans CJK SC"/>
              </a:rPr>
              <a:t>最小权限 / 审计 / 隔离</a:t>
            </a:r>
          </a:p>
        </p:txBody>
      </p:sp>
      <p:sp>
        <p:nvSpPr>
          <p:cNvPr id="47" name="Rounded Rectangle 46"/>
          <p:cNvSpPr/>
          <p:nvPr/>
        </p:nvSpPr>
        <p:spPr>
          <a:xfrm>
            <a:off x="749808" y="4572000"/>
            <a:ext cx="10607040" cy="117043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ounded Rectangle 47"/>
          <p:cNvSpPr/>
          <p:nvPr/>
        </p:nvSpPr>
        <p:spPr>
          <a:xfrm>
            <a:off x="914400" y="4800600"/>
            <a:ext cx="1261872"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950976" y="4814316"/>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设备身份</a:t>
            </a:r>
          </a:p>
        </p:txBody>
      </p:sp>
      <p:sp>
        <p:nvSpPr>
          <p:cNvPr id="50" name="TextBox 49"/>
          <p:cNvSpPr txBox="1"/>
          <p:nvPr/>
        </p:nvSpPr>
        <p:spPr>
          <a:xfrm>
            <a:off x="2267712" y="4818888"/>
            <a:ext cx="10972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A8B7C9"/>
                </a:solidFill>
                <a:latin typeface="Noto Sans CJK SC"/>
              </a:rPr>
              <a:t>证书 / 安全元件</a:t>
            </a:r>
          </a:p>
        </p:txBody>
      </p:sp>
      <p:sp>
        <p:nvSpPr>
          <p:cNvPr id="51" name="Rounded Rectangle 50"/>
          <p:cNvSpPr/>
          <p:nvPr/>
        </p:nvSpPr>
        <p:spPr>
          <a:xfrm>
            <a:off x="3529584" y="4800600"/>
            <a:ext cx="1261872" cy="283464"/>
          </a:xfrm>
          <a:prstGeom prst="roundRect">
            <a:avLst>
              <a:gd name="adj" fmla="val 12000"/>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3566160" y="4814316"/>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会话保护</a:t>
            </a:r>
          </a:p>
        </p:txBody>
      </p:sp>
      <p:sp>
        <p:nvSpPr>
          <p:cNvPr id="53" name="TextBox 52"/>
          <p:cNvSpPr txBox="1"/>
          <p:nvPr/>
        </p:nvSpPr>
        <p:spPr>
          <a:xfrm>
            <a:off x="4882896" y="4818888"/>
            <a:ext cx="10972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A8B7C9"/>
                </a:solidFill>
                <a:latin typeface="Noto Sans CJK SC"/>
              </a:rPr>
              <a:t>AEAD / anti-replay</a:t>
            </a:r>
          </a:p>
        </p:txBody>
      </p:sp>
      <p:sp>
        <p:nvSpPr>
          <p:cNvPr id="54" name="Rounded Rectangle 53"/>
          <p:cNvSpPr/>
          <p:nvPr/>
        </p:nvSpPr>
        <p:spPr>
          <a:xfrm>
            <a:off x="6144768" y="4800600"/>
            <a:ext cx="1261872"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181344" y="4814316"/>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平台可信</a:t>
            </a:r>
          </a:p>
        </p:txBody>
      </p:sp>
      <p:sp>
        <p:nvSpPr>
          <p:cNvPr id="56" name="TextBox 55"/>
          <p:cNvSpPr txBox="1"/>
          <p:nvPr/>
        </p:nvSpPr>
        <p:spPr>
          <a:xfrm>
            <a:off x="7498079" y="4818888"/>
            <a:ext cx="10972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A8B7C9"/>
                </a:solidFill>
                <a:latin typeface="Noto Sans CJK SC"/>
              </a:rPr>
              <a:t>secure boot / signed update</a:t>
            </a:r>
          </a:p>
        </p:txBody>
      </p:sp>
      <p:sp>
        <p:nvSpPr>
          <p:cNvPr id="57" name="Rounded Rectangle 56"/>
          <p:cNvSpPr/>
          <p:nvPr/>
        </p:nvSpPr>
        <p:spPr>
          <a:xfrm>
            <a:off x="8759952" y="4800600"/>
            <a:ext cx="1261872"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8796528" y="4814316"/>
            <a:ext cx="1188719"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运行审计</a:t>
            </a:r>
          </a:p>
        </p:txBody>
      </p:sp>
      <p:sp>
        <p:nvSpPr>
          <p:cNvPr id="59" name="TextBox 58"/>
          <p:cNvSpPr txBox="1"/>
          <p:nvPr/>
        </p:nvSpPr>
        <p:spPr>
          <a:xfrm>
            <a:off x="10113264" y="4818888"/>
            <a:ext cx="109728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950" b="1" i="0">
                <a:solidFill>
                  <a:srgbClr val="A8B7C9"/>
                </a:solidFill>
                <a:latin typeface="Noto Sans CJK SC"/>
              </a:rPr>
              <a:t>time / logs / alert</a:t>
            </a:r>
          </a:p>
        </p:txBody>
      </p:sp>
      <p:sp>
        <p:nvSpPr>
          <p:cNvPr id="60" name="TextBox 59"/>
          <p:cNvSpPr txBox="1"/>
          <p:nvPr/>
        </p:nvSpPr>
        <p:spPr>
          <a:xfrm>
            <a:off x="914400" y="5925312"/>
            <a:ext cx="102870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50" b="1" i="0">
                <a:solidFill>
                  <a:srgbClr val="F4F7FB"/>
                </a:solidFill>
                <a:latin typeface="Noto Sans CJK SC"/>
              </a:rPr>
              <a:t>原则：C2、遥测、载荷分别用密钥/策略；网络位置或设备所有权不等于可信。</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B391FF"/>
                </a:solidFill>
                <a:latin typeface="Noto Sans CJK SC"/>
              </a:rPr>
              <a:t>协议与密钥</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一帧控制消息：先证明‘谁、何时、哪一条’，再执行‘做什么’</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AEAD 保护机密性与完整性；CRC 不提供身份真实性</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36</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来源：T8 · T10</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36</a:t>
            </a:r>
          </a:p>
        </p:txBody>
      </p:sp>
      <p:sp>
        <p:nvSpPr>
          <p:cNvPr id="23" name="Rectangle 22"/>
          <p:cNvSpPr/>
          <p:nvPr/>
        </p:nvSpPr>
        <p:spPr>
          <a:xfrm>
            <a:off x="530352" y="1965960"/>
            <a:ext cx="1097280" cy="1143000"/>
          </a:xfrm>
          <a:prstGeom prst="rect">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6072" y="2212848"/>
            <a:ext cx="1005839"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Header</a:t>
            </a:r>
          </a:p>
        </p:txBody>
      </p:sp>
      <p:sp>
        <p:nvSpPr>
          <p:cNvPr id="25" name="TextBox 24"/>
          <p:cNvSpPr txBox="1"/>
          <p:nvPr/>
        </p:nvSpPr>
        <p:spPr>
          <a:xfrm>
            <a:off x="585215" y="2615184"/>
            <a:ext cx="98755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0A1220"/>
                </a:solidFill>
                <a:latin typeface="Noto Sans Mono CJK SC"/>
              </a:rPr>
              <a:t>ver｜type｜len</a:t>
            </a:r>
          </a:p>
        </p:txBody>
      </p:sp>
      <p:sp>
        <p:nvSpPr>
          <p:cNvPr id="26" name="Rectangle 25"/>
          <p:cNvSpPr/>
          <p:nvPr/>
        </p:nvSpPr>
        <p:spPr>
          <a:xfrm>
            <a:off x="1682495" y="1965960"/>
            <a:ext cx="1325880" cy="1143000"/>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728216" y="2212848"/>
            <a:ext cx="1234439"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Link ID</a:t>
            </a:r>
          </a:p>
        </p:txBody>
      </p:sp>
      <p:sp>
        <p:nvSpPr>
          <p:cNvPr id="28" name="TextBox 27"/>
          <p:cNvSpPr txBox="1"/>
          <p:nvPr/>
        </p:nvSpPr>
        <p:spPr>
          <a:xfrm>
            <a:off x="1737360" y="2615184"/>
            <a:ext cx="121615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0A1220"/>
                </a:solidFill>
                <a:latin typeface="Noto Sans Mono CJK SC"/>
              </a:rPr>
              <a:t>device / session</a:t>
            </a:r>
          </a:p>
        </p:txBody>
      </p:sp>
      <p:sp>
        <p:nvSpPr>
          <p:cNvPr id="29" name="Rectangle 28"/>
          <p:cNvSpPr/>
          <p:nvPr/>
        </p:nvSpPr>
        <p:spPr>
          <a:xfrm>
            <a:off x="3063239" y="1965960"/>
            <a:ext cx="1965960" cy="1143000"/>
          </a:xfrm>
          <a:prstGeom prst="rect">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108959" y="2212848"/>
            <a:ext cx="1874519"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Seq + Time</a:t>
            </a:r>
          </a:p>
        </p:txBody>
      </p:sp>
      <p:sp>
        <p:nvSpPr>
          <p:cNvPr id="31" name="TextBox 30"/>
          <p:cNvSpPr txBox="1"/>
          <p:nvPr/>
        </p:nvSpPr>
        <p:spPr>
          <a:xfrm>
            <a:off x="3118103" y="2615184"/>
            <a:ext cx="1856231"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0A1220"/>
                </a:solidFill>
                <a:latin typeface="Noto Sans Mono CJK SC"/>
              </a:rPr>
              <a:t>anti-replay / freshness</a:t>
            </a:r>
          </a:p>
        </p:txBody>
      </p:sp>
      <p:sp>
        <p:nvSpPr>
          <p:cNvPr id="32" name="Rectangle 31"/>
          <p:cNvSpPr/>
          <p:nvPr/>
        </p:nvSpPr>
        <p:spPr>
          <a:xfrm>
            <a:off x="5084064" y="1965960"/>
            <a:ext cx="2834640" cy="1143000"/>
          </a:xfrm>
          <a:prstGeom prst="rect">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129783" y="2212848"/>
            <a:ext cx="27432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Ciphertext</a:t>
            </a:r>
          </a:p>
        </p:txBody>
      </p:sp>
      <p:sp>
        <p:nvSpPr>
          <p:cNvPr id="34" name="TextBox 33"/>
          <p:cNvSpPr txBox="1"/>
          <p:nvPr/>
        </p:nvSpPr>
        <p:spPr>
          <a:xfrm>
            <a:off x="5138927" y="2615184"/>
            <a:ext cx="272491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0A1220"/>
                </a:solidFill>
                <a:latin typeface="Noto Sans Mono CJK SC"/>
              </a:rPr>
              <a:t>command / telemetry</a:t>
            </a:r>
          </a:p>
        </p:txBody>
      </p:sp>
      <p:sp>
        <p:nvSpPr>
          <p:cNvPr id="35" name="Rectangle 34"/>
          <p:cNvSpPr/>
          <p:nvPr/>
        </p:nvSpPr>
        <p:spPr>
          <a:xfrm>
            <a:off x="7973567" y="1965960"/>
            <a:ext cx="1920240" cy="1143000"/>
          </a:xfrm>
          <a:prstGeom prst="rect">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019288" y="2212848"/>
            <a:ext cx="18288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0A1220"/>
                </a:solidFill>
                <a:latin typeface="Noto Sans CJK SC"/>
              </a:rPr>
              <a:t>Auth Tag</a:t>
            </a:r>
          </a:p>
        </p:txBody>
      </p:sp>
      <p:sp>
        <p:nvSpPr>
          <p:cNvPr id="37" name="TextBox 36"/>
          <p:cNvSpPr txBox="1"/>
          <p:nvPr/>
        </p:nvSpPr>
        <p:spPr>
          <a:xfrm>
            <a:off x="8028431" y="2615184"/>
            <a:ext cx="181051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0A1220"/>
                </a:solidFill>
                <a:latin typeface="Noto Sans Mono CJK SC"/>
              </a:rPr>
              <a:t>integrity / authenticity</a:t>
            </a:r>
          </a:p>
        </p:txBody>
      </p:sp>
      <p:sp>
        <p:nvSpPr>
          <p:cNvPr id="38" name="Rectangle 37"/>
          <p:cNvSpPr/>
          <p:nvPr/>
        </p:nvSpPr>
        <p:spPr>
          <a:xfrm>
            <a:off x="9948672" y="1965960"/>
            <a:ext cx="1097280" cy="1143000"/>
          </a:xfrm>
          <a:prstGeom prst="rect">
            <a:avLst/>
          </a:prstGeom>
          <a:solidFill>
            <a:srgbClr val="263A54"/>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994392" y="2212848"/>
            <a:ext cx="1005839"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200" b="1" i="0">
                <a:solidFill>
                  <a:srgbClr val="F4F7FB"/>
                </a:solidFill>
                <a:latin typeface="Noto Sans CJK SC"/>
              </a:rPr>
              <a:t>CRC</a:t>
            </a:r>
          </a:p>
        </p:txBody>
      </p:sp>
      <p:sp>
        <p:nvSpPr>
          <p:cNvPr id="40" name="TextBox 39"/>
          <p:cNvSpPr txBox="1"/>
          <p:nvPr/>
        </p:nvSpPr>
        <p:spPr>
          <a:xfrm>
            <a:off x="10003536" y="2615184"/>
            <a:ext cx="987552" cy="29260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850" b="0" i="0">
                <a:solidFill>
                  <a:srgbClr val="A8B7C9"/>
                </a:solidFill>
                <a:latin typeface="Noto Sans Mono CJK SC"/>
              </a:rPr>
              <a:t>random error</a:t>
            </a:r>
          </a:p>
        </p:txBody>
      </p:sp>
      <p:sp>
        <p:nvSpPr>
          <p:cNvPr id="41" name="TextBox 40"/>
          <p:cNvSpPr txBox="1"/>
          <p:nvPr/>
        </p:nvSpPr>
        <p:spPr>
          <a:xfrm>
            <a:off x="658368" y="3493008"/>
            <a:ext cx="1828800" cy="27432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B391FF"/>
                </a:solidFill>
                <a:latin typeface="Noto Sans CJK SC"/>
              </a:rPr>
              <a:t>接收端安全闸</a:t>
            </a:r>
          </a:p>
        </p:txBody>
      </p:sp>
      <p:sp>
        <p:nvSpPr>
          <p:cNvPr id="42" name="Rounded Rectangle 41"/>
          <p:cNvSpPr/>
          <p:nvPr/>
        </p:nvSpPr>
        <p:spPr>
          <a:xfrm>
            <a:off x="713232" y="3950208"/>
            <a:ext cx="1325880" cy="283464"/>
          </a:xfrm>
          <a:prstGeom prst="roundRect">
            <a:avLst>
              <a:gd name="adj" fmla="val 12000"/>
            </a:avLst>
          </a:prstGeom>
          <a:solidFill>
            <a:srgbClr val="4D7CFF"/>
          </a:solidFill>
          <a:ln w="8890">
            <a:solidFill>
              <a:srgbClr val="4D7C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49808"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格式/版本</a:t>
            </a:r>
          </a:p>
        </p:txBody>
      </p:sp>
      <p:sp>
        <p:nvSpPr>
          <p:cNvPr id="44" name="TextBox 43"/>
          <p:cNvSpPr txBox="1"/>
          <p:nvPr/>
        </p:nvSpPr>
        <p:spPr>
          <a:xfrm>
            <a:off x="2103120" y="3977639"/>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5" name="Rounded Rectangle 44"/>
          <p:cNvSpPr/>
          <p:nvPr/>
        </p:nvSpPr>
        <p:spPr>
          <a:xfrm>
            <a:off x="2560320" y="3950208"/>
            <a:ext cx="1325880" cy="283464"/>
          </a:xfrm>
          <a:prstGeom prst="roundRect">
            <a:avLst>
              <a:gd name="adj" fmla="val 12000"/>
            </a:avLst>
          </a:prstGeom>
          <a:solidFill>
            <a:srgbClr val="B391FF"/>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596896"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F4F7FB"/>
                </a:solidFill>
                <a:latin typeface="Noto Sans CJK SC"/>
              </a:rPr>
              <a:t>认证标签</a:t>
            </a:r>
          </a:p>
        </p:txBody>
      </p:sp>
      <p:sp>
        <p:nvSpPr>
          <p:cNvPr id="47" name="TextBox 46"/>
          <p:cNvSpPr txBox="1"/>
          <p:nvPr/>
        </p:nvSpPr>
        <p:spPr>
          <a:xfrm>
            <a:off x="3950208" y="3977639"/>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48" name="Rounded Rectangle 47"/>
          <p:cNvSpPr/>
          <p:nvPr/>
        </p:nvSpPr>
        <p:spPr>
          <a:xfrm>
            <a:off x="4407408" y="3950208"/>
            <a:ext cx="1325880" cy="283464"/>
          </a:xfrm>
          <a:prstGeom prst="roundRect">
            <a:avLst>
              <a:gd name="adj" fmla="val 12000"/>
            </a:avLst>
          </a:prstGeom>
          <a:solidFill>
            <a:srgbClr val="FFB455"/>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4443984"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序列窗口</a:t>
            </a:r>
          </a:p>
        </p:txBody>
      </p:sp>
      <p:sp>
        <p:nvSpPr>
          <p:cNvPr id="50" name="TextBox 49"/>
          <p:cNvSpPr txBox="1"/>
          <p:nvPr/>
        </p:nvSpPr>
        <p:spPr>
          <a:xfrm>
            <a:off x="5797296" y="3977639"/>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51" name="Rounded Rectangle 50"/>
          <p:cNvSpPr/>
          <p:nvPr/>
        </p:nvSpPr>
        <p:spPr>
          <a:xfrm>
            <a:off x="6254496" y="3950208"/>
            <a:ext cx="1325880" cy="283464"/>
          </a:xfrm>
          <a:prstGeom prst="roundRect">
            <a:avLst>
              <a:gd name="adj" fmla="val 12000"/>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291072"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时效</a:t>
            </a:r>
          </a:p>
        </p:txBody>
      </p:sp>
      <p:sp>
        <p:nvSpPr>
          <p:cNvPr id="53" name="TextBox 52"/>
          <p:cNvSpPr txBox="1"/>
          <p:nvPr/>
        </p:nvSpPr>
        <p:spPr>
          <a:xfrm>
            <a:off x="7644384" y="3977639"/>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54" name="Rounded Rectangle 53"/>
          <p:cNvSpPr/>
          <p:nvPr/>
        </p:nvSpPr>
        <p:spPr>
          <a:xfrm>
            <a:off x="8101583" y="3950208"/>
            <a:ext cx="1325880" cy="283464"/>
          </a:xfrm>
          <a:prstGeom prst="roundRect">
            <a:avLst>
              <a:gd name="adj" fmla="val 12000"/>
            </a:avLst>
          </a:prstGeom>
          <a:solidFill>
            <a:srgbClr val="4ADE80"/>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138159"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权限/状态</a:t>
            </a:r>
          </a:p>
        </p:txBody>
      </p:sp>
      <p:sp>
        <p:nvSpPr>
          <p:cNvPr id="56" name="TextBox 55"/>
          <p:cNvSpPr txBox="1"/>
          <p:nvPr/>
        </p:nvSpPr>
        <p:spPr>
          <a:xfrm>
            <a:off x="9491472" y="3977639"/>
            <a:ext cx="274320"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800" b="1" i="0">
                <a:solidFill>
                  <a:srgbClr val="6F8197"/>
                </a:solidFill>
                <a:latin typeface="Noto Sans CJK SC"/>
              </a:rPr>
              <a:t>›</a:t>
            </a:r>
          </a:p>
        </p:txBody>
      </p:sp>
      <p:sp>
        <p:nvSpPr>
          <p:cNvPr id="57" name="Rounded Rectangle 56"/>
          <p:cNvSpPr/>
          <p:nvPr/>
        </p:nvSpPr>
        <p:spPr>
          <a:xfrm>
            <a:off x="9948672" y="3950208"/>
            <a:ext cx="1325880" cy="283464"/>
          </a:xfrm>
          <a:prstGeom prst="roundRect">
            <a:avLst>
              <a:gd name="adj" fmla="val 12000"/>
            </a:avLst>
          </a:prstGeom>
          <a:solidFill>
            <a:srgbClr val="FF6B6B"/>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9985247" y="3963924"/>
            <a:ext cx="1252728" cy="219456"/>
          </a:xfrm>
          <a:prstGeom prst="rect">
            <a:avLst/>
          </a:prstGeom>
          <a:noFill/>
        </p:spPr>
        <p:txBody>
          <a:bodyPr wrap="square" lIns="36576" rIns="36576" tIns="36576" bIns="36576" anchor="ctr">
            <a:noAutofit/>
          </a:bodyPr>
          <a:lstStyle/>
          <a:p>
            <a:pPr algn="ctr">
              <a:lnSpc>
                <a:spcPct val="100000"/>
              </a:lnSpc>
              <a:spcBef>
                <a:spcPts val="0"/>
              </a:spcBef>
              <a:spcAft>
                <a:spcPts val="0"/>
              </a:spcAft>
            </a:pPr>
            <a:r>
              <a:rPr sz="950" b="1" i="0">
                <a:solidFill>
                  <a:srgbClr val="0A1220"/>
                </a:solidFill>
                <a:latin typeface="Noto Sans CJK SC"/>
              </a:rPr>
              <a:t>执行</a:t>
            </a:r>
          </a:p>
        </p:txBody>
      </p:sp>
      <p:sp>
        <p:nvSpPr>
          <p:cNvPr id="59" name="Rounded Rectangle 58"/>
          <p:cNvSpPr/>
          <p:nvPr/>
        </p:nvSpPr>
        <p:spPr>
          <a:xfrm>
            <a:off x="749808" y="4754880"/>
            <a:ext cx="10607040" cy="1024128"/>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960120" y="4965192"/>
            <a:ext cx="14630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400" b="1" i="0">
                <a:solidFill>
                  <a:srgbClr val="4ADE80"/>
                </a:solidFill>
                <a:latin typeface="Noto Sans CJK SC"/>
              </a:rPr>
              <a:t>密钥生命周期</a:t>
            </a:r>
          </a:p>
        </p:txBody>
      </p:sp>
      <p:sp>
        <p:nvSpPr>
          <p:cNvPr id="61" name="TextBox 60"/>
          <p:cNvSpPr txBox="1"/>
          <p:nvPr/>
        </p:nvSpPr>
        <p:spPr>
          <a:xfrm>
            <a:off x="2514600" y="4937760"/>
            <a:ext cx="845820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50" b="1" i="0">
                <a:solidFill>
                  <a:srgbClr val="F4F7FB"/>
                </a:solidFill>
                <a:latin typeface="Noto Sans CJK SC"/>
              </a:rPr>
              <a:t>制造注入 → 注册绑定 → 会话派生 → 定期轮换 → 吊销/转移 → 报废销毁</a:t>
            </a:r>
          </a:p>
        </p:txBody>
      </p:sp>
      <p:sp>
        <p:nvSpPr>
          <p:cNvPr id="62" name="TextBox 61"/>
          <p:cNvSpPr txBox="1"/>
          <p:nvPr/>
        </p:nvSpPr>
        <p:spPr>
          <a:xfrm>
            <a:off x="960120" y="5486400"/>
            <a:ext cx="100126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80" b="1" i="0">
                <a:solidFill>
                  <a:srgbClr val="FF6B6B"/>
                </a:solidFill>
                <a:latin typeface="Noto Sans CJK SC"/>
              </a:rPr>
              <a:t>关键禁忌：同一密钥跨业务复用；GCM nonce 重复；断电回卷序列号；失败后明文降级。</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F6B6B"/>
                </a:solidFill>
                <a:latin typeface="Noto Sans CJK SC"/>
              </a:rPr>
              <a:t>失联处置</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Lost Link 不是一个动作，而是一台可验证的状态机</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门限与动作须由场景风险批准；图中时序仅为方法示意</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37</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来源：R2 第39–40条 · T2</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数据链</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37</a:t>
            </a:r>
          </a:p>
        </p:txBody>
      </p:sp>
      <p:sp>
        <p:nvSpPr>
          <p:cNvPr id="23" name="Rounded Rectangle 22"/>
          <p:cNvSpPr/>
          <p:nvPr/>
        </p:nvSpPr>
        <p:spPr>
          <a:xfrm>
            <a:off x="685800" y="2103120"/>
            <a:ext cx="1737360" cy="1234440"/>
          </a:xfrm>
          <a:prstGeom prst="roundRect">
            <a:avLst>
              <a:gd name="adj" fmla="val 12000"/>
            </a:avLst>
          </a:prstGeom>
          <a:solidFill>
            <a:srgbClr val="132238"/>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95528" y="2331720"/>
            <a:ext cx="1517904"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4ADE80"/>
                </a:solidFill>
                <a:latin typeface="Noto Sans Mono CJK SC"/>
              </a:rPr>
              <a:t>NORMAL</a:t>
            </a:r>
          </a:p>
        </p:txBody>
      </p:sp>
      <p:sp>
        <p:nvSpPr>
          <p:cNvPr id="25" name="TextBox 24"/>
          <p:cNvSpPr txBox="1"/>
          <p:nvPr/>
        </p:nvSpPr>
        <p:spPr>
          <a:xfrm>
            <a:off x="822960" y="2770632"/>
            <a:ext cx="14630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4F7FB"/>
                </a:solidFill>
                <a:latin typeface="Noto Sans CJK SC"/>
              </a:rPr>
              <a:t>链路健康</a:t>
            </a:r>
          </a:p>
        </p:txBody>
      </p:sp>
      <p:cxnSp>
        <p:nvCxnSpPr>
          <p:cNvPr id="26" name="Connector 25"/>
          <p:cNvCxnSpPr/>
          <p:nvPr/>
        </p:nvCxnSpPr>
        <p:spPr>
          <a:xfrm>
            <a:off x="2423160" y="2724912"/>
            <a:ext cx="475488"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514600" y="2578608"/>
            <a:ext cx="3657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6F8197"/>
                </a:solidFill>
                <a:latin typeface="Noto Sans CJK SC"/>
              </a:rPr>
              <a:t>›</a:t>
            </a:r>
          </a:p>
        </p:txBody>
      </p:sp>
      <p:sp>
        <p:nvSpPr>
          <p:cNvPr id="28" name="Rounded Rectangle 27"/>
          <p:cNvSpPr/>
          <p:nvPr/>
        </p:nvSpPr>
        <p:spPr>
          <a:xfrm>
            <a:off x="2926080" y="2103120"/>
            <a:ext cx="1737360" cy="1234440"/>
          </a:xfrm>
          <a:prstGeom prst="roundRect">
            <a:avLst>
              <a:gd name="adj" fmla="val 12000"/>
            </a:avLst>
          </a:prstGeom>
          <a:solidFill>
            <a:srgbClr val="132238"/>
          </a:solidFill>
          <a:ln w="8890">
            <a:solidFill>
              <a:srgbClr val="FFB45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035808" y="2331720"/>
            <a:ext cx="1517904"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B455"/>
                </a:solidFill>
                <a:latin typeface="Noto Sans Mono CJK SC"/>
              </a:rPr>
              <a:t>DEGRADED</a:t>
            </a:r>
          </a:p>
        </p:txBody>
      </p:sp>
      <p:sp>
        <p:nvSpPr>
          <p:cNvPr id="30" name="TextBox 29"/>
          <p:cNvSpPr txBox="1"/>
          <p:nvPr/>
        </p:nvSpPr>
        <p:spPr>
          <a:xfrm>
            <a:off x="3063240" y="2770632"/>
            <a:ext cx="14630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4F7FB"/>
                </a:solidFill>
                <a:latin typeface="Noto Sans CJK SC"/>
              </a:rPr>
              <a:t>尾时延/丢包越界</a:t>
            </a:r>
          </a:p>
        </p:txBody>
      </p:sp>
      <p:cxnSp>
        <p:nvCxnSpPr>
          <p:cNvPr id="31" name="Connector 30"/>
          <p:cNvCxnSpPr/>
          <p:nvPr/>
        </p:nvCxnSpPr>
        <p:spPr>
          <a:xfrm>
            <a:off x="4663440" y="2724912"/>
            <a:ext cx="475488"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754880" y="2578608"/>
            <a:ext cx="3657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6F8197"/>
                </a:solidFill>
                <a:latin typeface="Noto Sans CJK SC"/>
              </a:rPr>
              <a:t>›</a:t>
            </a:r>
          </a:p>
        </p:txBody>
      </p:sp>
      <p:sp>
        <p:nvSpPr>
          <p:cNvPr id="33" name="Rounded Rectangle 32"/>
          <p:cNvSpPr/>
          <p:nvPr/>
        </p:nvSpPr>
        <p:spPr>
          <a:xfrm>
            <a:off x="5166360" y="2103120"/>
            <a:ext cx="1737360" cy="1234440"/>
          </a:xfrm>
          <a:prstGeom prst="roundRect">
            <a:avLst>
              <a:gd name="adj" fmla="val 12000"/>
            </a:avLst>
          </a:prstGeom>
          <a:solidFill>
            <a:srgbClr val="132238"/>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276088" y="2331720"/>
            <a:ext cx="1517904"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6B6B"/>
                </a:solidFill>
                <a:latin typeface="Noto Sans Mono CJK SC"/>
              </a:rPr>
              <a:t>LOST LINK</a:t>
            </a:r>
          </a:p>
        </p:txBody>
      </p:sp>
      <p:sp>
        <p:nvSpPr>
          <p:cNvPr id="35" name="TextBox 34"/>
          <p:cNvSpPr txBox="1"/>
          <p:nvPr/>
        </p:nvSpPr>
        <p:spPr>
          <a:xfrm>
            <a:off x="5303520" y="2770632"/>
            <a:ext cx="14630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4F7FB"/>
                </a:solidFill>
                <a:latin typeface="Noto Sans CJK SC"/>
              </a:rPr>
              <a:t>连续超时</a:t>
            </a:r>
          </a:p>
        </p:txBody>
      </p:sp>
      <p:cxnSp>
        <p:nvCxnSpPr>
          <p:cNvPr id="36" name="Connector 35"/>
          <p:cNvCxnSpPr/>
          <p:nvPr/>
        </p:nvCxnSpPr>
        <p:spPr>
          <a:xfrm>
            <a:off x="6903720" y="2724912"/>
            <a:ext cx="475488"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995160" y="2578608"/>
            <a:ext cx="3657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6F8197"/>
                </a:solidFill>
                <a:latin typeface="Noto Sans CJK SC"/>
              </a:rPr>
              <a:t>›</a:t>
            </a:r>
          </a:p>
        </p:txBody>
      </p:sp>
      <p:sp>
        <p:nvSpPr>
          <p:cNvPr id="38" name="Rounded Rectangle 37"/>
          <p:cNvSpPr/>
          <p:nvPr/>
        </p:nvSpPr>
        <p:spPr>
          <a:xfrm>
            <a:off x="7406640" y="2103120"/>
            <a:ext cx="1737360" cy="1234440"/>
          </a:xfrm>
          <a:prstGeom prst="roundRect">
            <a:avLst>
              <a:gd name="adj" fmla="val 12000"/>
            </a:avLst>
          </a:prstGeom>
          <a:solidFill>
            <a:srgbClr val="132238"/>
          </a:solidFill>
          <a:ln w="8890">
            <a:solidFill>
              <a:srgbClr val="B391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516367" y="2331720"/>
            <a:ext cx="1517904"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B391FF"/>
                </a:solidFill>
                <a:latin typeface="Noto Sans Mono CJK SC"/>
              </a:rPr>
              <a:t>CONTINGENCY</a:t>
            </a:r>
          </a:p>
        </p:txBody>
      </p:sp>
      <p:sp>
        <p:nvSpPr>
          <p:cNvPr id="40" name="TextBox 39"/>
          <p:cNvSpPr txBox="1"/>
          <p:nvPr/>
        </p:nvSpPr>
        <p:spPr>
          <a:xfrm>
            <a:off x="7543800" y="2770632"/>
            <a:ext cx="14630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4F7FB"/>
                </a:solidFill>
                <a:latin typeface="Noto Sans CJK SC"/>
              </a:rPr>
              <a:t>保持/返航/备降</a:t>
            </a:r>
          </a:p>
        </p:txBody>
      </p:sp>
      <p:cxnSp>
        <p:nvCxnSpPr>
          <p:cNvPr id="41" name="Connector 40"/>
          <p:cNvCxnSpPr/>
          <p:nvPr/>
        </p:nvCxnSpPr>
        <p:spPr>
          <a:xfrm>
            <a:off x="9144000" y="2724912"/>
            <a:ext cx="475488" cy="0"/>
          </a:xfrm>
          <a:prstGeom prst="line">
            <a:avLst/>
          </a:prstGeom>
          <a:ln w="25400">
            <a:solidFill>
              <a:srgbClr val="263A54"/>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9235440" y="2578608"/>
            <a:ext cx="36576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2000" b="1" i="0">
                <a:solidFill>
                  <a:srgbClr val="6F8197"/>
                </a:solidFill>
                <a:latin typeface="Noto Sans CJK SC"/>
              </a:rPr>
              <a:t>›</a:t>
            </a:r>
          </a:p>
        </p:txBody>
      </p:sp>
      <p:sp>
        <p:nvSpPr>
          <p:cNvPr id="43" name="Rounded Rectangle 42"/>
          <p:cNvSpPr/>
          <p:nvPr/>
        </p:nvSpPr>
        <p:spPr>
          <a:xfrm>
            <a:off x="9646920" y="2103120"/>
            <a:ext cx="1737360" cy="1234440"/>
          </a:xfrm>
          <a:prstGeom prst="roundRect">
            <a:avLst>
              <a:gd name="adj" fmla="val 12000"/>
            </a:avLst>
          </a:prstGeom>
          <a:solidFill>
            <a:srgbClr val="13223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756648" y="2331720"/>
            <a:ext cx="1517904" cy="274320"/>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35D5E8"/>
                </a:solidFill>
                <a:latin typeface="Noto Sans Mono CJK SC"/>
              </a:rPr>
              <a:t>RECOVER / END</a:t>
            </a:r>
          </a:p>
        </p:txBody>
      </p:sp>
      <p:sp>
        <p:nvSpPr>
          <p:cNvPr id="45" name="TextBox 44"/>
          <p:cNvSpPr txBox="1"/>
          <p:nvPr/>
        </p:nvSpPr>
        <p:spPr>
          <a:xfrm>
            <a:off x="9784080" y="2770632"/>
            <a:ext cx="1463040" cy="31089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50" b="1" i="0">
                <a:solidFill>
                  <a:srgbClr val="F4F7FB"/>
                </a:solidFill>
                <a:latin typeface="Noto Sans CJK SC"/>
              </a:rPr>
              <a:t>重认证或终止</a:t>
            </a:r>
          </a:p>
        </p:txBody>
      </p:sp>
      <p:sp>
        <p:nvSpPr>
          <p:cNvPr id="46" name="Rounded Rectangle 45"/>
          <p:cNvSpPr/>
          <p:nvPr/>
        </p:nvSpPr>
        <p:spPr>
          <a:xfrm>
            <a:off x="786384" y="4069080"/>
            <a:ext cx="2450592" cy="11430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932688" y="4279392"/>
            <a:ext cx="2157984" cy="24688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B455"/>
                </a:solidFill>
                <a:latin typeface="Noto Sans CJK SC"/>
              </a:rPr>
              <a:t>进入退化</a:t>
            </a:r>
          </a:p>
        </p:txBody>
      </p:sp>
      <p:sp>
        <p:nvSpPr>
          <p:cNvPr id="48" name="TextBox 47"/>
          <p:cNvSpPr txBox="1"/>
          <p:nvPr/>
        </p:nvSpPr>
        <p:spPr>
          <a:xfrm>
            <a:off x="932688" y="4709160"/>
            <a:ext cx="2157984"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A8B7C9"/>
                </a:solidFill>
                <a:latin typeface="Noto Sans CJK SC"/>
              </a:rPr>
              <a:t>PDR / p99 / AoI 趋势</a:t>
            </a:r>
          </a:p>
        </p:txBody>
      </p:sp>
      <p:sp>
        <p:nvSpPr>
          <p:cNvPr id="49" name="Rounded Rectangle 48"/>
          <p:cNvSpPr/>
          <p:nvPr/>
        </p:nvSpPr>
        <p:spPr>
          <a:xfrm>
            <a:off x="3547872" y="4069080"/>
            <a:ext cx="2450592" cy="11430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3694176" y="4279392"/>
            <a:ext cx="2157984" cy="24688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FF6B6B"/>
                </a:solidFill>
                <a:latin typeface="Noto Sans CJK SC"/>
              </a:rPr>
              <a:t>宣布失联</a:t>
            </a:r>
          </a:p>
        </p:txBody>
      </p:sp>
      <p:sp>
        <p:nvSpPr>
          <p:cNvPr id="51" name="TextBox 50"/>
          <p:cNvSpPr txBox="1"/>
          <p:nvPr/>
        </p:nvSpPr>
        <p:spPr>
          <a:xfrm>
            <a:off x="3694176" y="4709160"/>
            <a:ext cx="2157984"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A8B7C9"/>
                </a:solidFill>
                <a:latin typeface="Noto Sans CJK SC"/>
              </a:rPr>
              <a:t>连续超时 + 多指标确认</a:t>
            </a:r>
          </a:p>
        </p:txBody>
      </p:sp>
      <p:sp>
        <p:nvSpPr>
          <p:cNvPr id="52" name="Rounded Rectangle 51"/>
          <p:cNvSpPr/>
          <p:nvPr/>
        </p:nvSpPr>
        <p:spPr>
          <a:xfrm>
            <a:off x="6309360" y="4069080"/>
            <a:ext cx="2450592" cy="11430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455664" y="4279392"/>
            <a:ext cx="2157984" cy="24688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B391FF"/>
                </a:solidFill>
                <a:latin typeface="Noto Sans CJK SC"/>
              </a:rPr>
              <a:t>选择动作</a:t>
            </a:r>
          </a:p>
        </p:txBody>
      </p:sp>
      <p:sp>
        <p:nvSpPr>
          <p:cNvPr id="54" name="TextBox 53"/>
          <p:cNvSpPr txBox="1"/>
          <p:nvPr/>
        </p:nvSpPr>
        <p:spPr>
          <a:xfrm>
            <a:off x="6455664" y="4709160"/>
            <a:ext cx="2157984"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A8B7C9"/>
                </a:solidFill>
                <a:latin typeface="Noto Sans CJK SC"/>
              </a:rPr>
              <a:t>位置 / 能源 / 空域 / 地面风险</a:t>
            </a:r>
          </a:p>
        </p:txBody>
      </p:sp>
      <p:sp>
        <p:nvSpPr>
          <p:cNvPr id="55" name="Rounded Rectangle 54"/>
          <p:cNvSpPr/>
          <p:nvPr/>
        </p:nvSpPr>
        <p:spPr>
          <a:xfrm>
            <a:off x="9070848" y="4069080"/>
            <a:ext cx="2450592" cy="114300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9217152" y="4279392"/>
            <a:ext cx="2157984" cy="246888"/>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35D5E8"/>
                </a:solidFill>
                <a:latin typeface="Noto Sans CJK SC"/>
              </a:rPr>
              <a:t>恢复接管</a:t>
            </a:r>
          </a:p>
        </p:txBody>
      </p:sp>
      <p:sp>
        <p:nvSpPr>
          <p:cNvPr id="57" name="TextBox 56"/>
          <p:cNvSpPr txBox="1"/>
          <p:nvPr/>
        </p:nvSpPr>
        <p:spPr>
          <a:xfrm>
            <a:off x="9217152" y="4709160"/>
            <a:ext cx="2157984" cy="329184"/>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019" b="0" i="0">
                <a:solidFill>
                  <a:srgbClr val="A8B7C9"/>
                </a:solidFill>
                <a:latin typeface="Noto Sans CJK SC"/>
              </a:rPr>
              <a:t>双向认证 + 状态同步 + 稳定窗口</a:t>
            </a:r>
          </a:p>
        </p:txBody>
      </p:sp>
      <p:sp>
        <p:nvSpPr>
          <p:cNvPr id="58" name="Rounded Rectangle 57"/>
          <p:cNvSpPr/>
          <p:nvPr/>
        </p:nvSpPr>
        <p:spPr>
          <a:xfrm>
            <a:off x="914400" y="5650992"/>
            <a:ext cx="10195560" cy="493776"/>
          </a:xfrm>
          <a:prstGeom prst="roundRect">
            <a:avLst>
              <a:gd name="adj" fmla="val 12000"/>
            </a:avLst>
          </a:prstGeom>
          <a:solidFill>
            <a:srgbClr val="2A1A20"/>
          </a:solidFill>
          <a:ln w="8890">
            <a:solidFill>
              <a:srgbClr val="FF6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1115568" y="5788152"/>
            <a:ext cx="9802368" cy="219456"/>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150" b="1" i="0">
                <a:solidFill>
                  <a:srgbClr val="F4F7FB"/>
                </a:solidFill>
                <a:latin typeface="Noto Sans CJK SC"/>
              </a:rPr>
              <a:t>验收必须注入：单向失联、双向失联、假恢复、抖动重连、主备分裂、GNSS异常与低电量叠加。</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4ADE80"/>
                </a:solidFill>
                <a:latin typeface="Noto Sans CJK SC"/>
              </a:rPr>
              <a:t>测试与验收</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从实验室到航线：用故障注入证明系统边界</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测试不是找一个最好数字，而是找到会失败的组合</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38</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来源：R5 · T3 · T4 · T5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验证</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38</a:t>
            </a:r>
          </a:p>
        </p:txBody>
      </p:sp>
      <p:sp>
        <p:nvSpPr>
          <p:cNvPr id="23" name="Rounded Rectangle 22"/>
          <p:cNvSpPr/>
          <p:nvPr/>
        </p:nvSpPr>
        <p:spPr>
          <a:xfrm>
            <a:off x="685800" y="1737360"/>
            <a:ext cx="5212080" cy="6400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96112" y="1883664"/>
            <a:ext cx="19202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4D7CFF"/>
                </a:solidFill>
                <a:latin typeface="Noto Sans CJK SC"/>
              </a:rPr>
              <a:t>L1 部件 / 射频台架</a:t>
            </a:r>
          </a:p>
        </p:txBody>
      </p:sp>
      <p:sp>
        <p:nvSpPr>
          <p:cNvPr id="25" name="TextBox 24"/>
          <p:cNvSpPr txBox="1"/>
          <p:nvPr/>
        </p:nvSpPr>
        <p:spPr>
          <a:xfrm>
            <a:off x="2788920" y="1865376"/>
            <a:ext cx="28346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灵敏度、阻塞、带外、温度、电源</a:t>
            </a:r>
          </a:p>
        </p:txBody>
      </p:sp>
      <p:sp>
        <p:nvSpPr>
          <p:cNvPr id="26" name="Rounded Rectangle 25"/>
          <p:cNvSpPr/>
          <p:nvPr/>
        </p:nvSpPr>
        <p:spPr>
          <a:xfrm>
            <a:off x="685800" y="2578608"/>
            <a:ext cx="5212080" cy="6400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96112" y="2724912"/>
            <a:ext cx="19202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B391FF"/>
                </a:solidFill>
                <a:latin typeface="Noto Sans CJK SC"/>
              </a:rPr>
              <a:t>L2 HIL / 网络仿真</a:t>
            </a:r>
          </a:p>
        </p:txBody>
      </p:sp>
      <p:sp>
        <p:nvSpPr>
          <p:cNvPr id="28" name="TextBox 27"/>
          <p:cNvSpPr txBox="1"/>
          <p:nvPr/>
        </p:nvSpPr>
        <p:spPr>
          <a:xfrm>
            <a:off x="2788920" y="2706624"/>
            <a:ext cx="28346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时延、丢包、乱序、切换、攻击</a:t>
            </a:r>
          </a:p>
        </p:txBody>
      </p:sp>
      <p:sp>
        <p:nvSpPr>
          <p:cNvPr id="29" name="Rounded Rectangle 28"/>
          <p:cNvSpPr/>
          <p:nvPr/>
        </p:nvSpPr>
        <p:spPr>
          <a:xfrm>
            <a:off x="685800" y="3419856"/>
            <a:ext cx="5212080" cy="6400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96112" y="3566160"/>
            <a:ext cx="19202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FB455"/>
                </a:solidFill>
                <a:latin typeface="Noto Sans CJK SC"/>
              </a:rPr>
              <a:t>L3 受控场地</a:t>
            </a:r>
          </a:p>
        </p:txBody>
      </p:sp>
      <p:sp>
        <p:nvSpPr>
          <p:cNvPr id="31" name="TextBox 30"/>
          <p:cNvSpPr txBox="1"/>
          <p:nvPr/>
        </p:nvSpPr>
        <p:spPr>
          <a:xfrm>
            <a:off x="2788920" y="3547872"/>
            <a:ext cx="28346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距离、高度、姿态、遮挡、干扰</a:t>
            </a:r>
          </a:p>
        </p:txBody>
      </p:sp>
      <p:sp>
        <p:nvSpPr>
          <p:cNvPr id="32" name="Rounded Rectangle 31"/>
          <p:cNvSpPr/>
          <p:nvPr/>
        </p:nvSpPr>
        <p:spPr>
          <a:xfrm>
            <a:off x="685800" y="4261104"/>
            <a:ext cx="5212080" cy="64008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96112" y="4407408"/>
            <a:ext cx="192024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4ADE80"/>
                </a:solidFill>
                <a:latin typeface="Noto Sans CJK SC"/>
              </a:rPr>
              <a:t>L4 代表性航线</a:t>
            </a:r>
          </a:p>
        </p:txBody>
      </p:sp>
      <p:sp>
        <p:nvSpPr>
          <p:cNvPr id="34" name="TextBox 33"/>
          <p:cNvSpPr txBox="1"/>
          <p:nvPr/>
        </p:nvSpPr>
        <p:spPr>
          <a:xfrm>
            <a:off x="2788920" y="4389120"/>
            <a:ext cx="28346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00" b="0" i="0">
                <a:solidFill>
                  <a:srgbClr val="A8B7C9"/>
                </a:solidFill>
                <a:latin typeface="Noto Sans CJK SC"/>
              </a:rPr>
              <a:t>地形、天气、运营网络、人员流程</a:t>
            </a:r>
          </a:p>
        </p:txBody>
      </p:sp>
      <p:sp>
        <p:nvSpPr>
          <p:cNvPr id="35" name="Rounded Rectangle 34"/>
          <p:cNvSpPr/>
          <p:nvPr/>
        </p:nvSpPr>
        <p:spPr>
          <a:xfrm>
            <a:off x="6263640" y="1737360"/>
            <a:ext cx="5029200" cy="3090672"/>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10528" y="1965960"/>
            <a:ext cx="448056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700" b="1" i="0">
                <a:solidFill>
                  <a:srgbClr val="4ADE80"/>
                </a:solidFill>
                <a:latin typeface="Noto Sans CJK SC"/>
              </a:rPr>
              <a:t>验收指标板</a:t>
            </a:r>
          </a:p>
        </p:txBody>
      </p:sp>
      <p:sp>
        <p:nvSpPr>
          <p:cNvPr id="37" name="TextBox 36"/>
          <p:cNvSpPr txBox="1"/>
          <p:nvPr/>
        </p:nvSpPr>
        <p:spPr>
          <a:xfrm>
            <a:off x="6537960" y="2578608"/>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35D5E8"/>
                </a:solidFill>
                <a:latin typeface="Noto Sans CJK SC"/>
              </a:rPr>
              <a:t>链路</a:t>
            </a:r>
          </a:p>
        </p:txBody>
      </p:sp>
      <p:sp>
        <p:nvSpPr>
          <p:cNvPr id="38" name="TextBox 37"/>
          <p:cNvSpPr txBox="1"/>
          <p:nvPr/>
        </p:nvSpPr>
        <p:spPr>
          <a:xfrm>
            <a:off x="7196328" y="2578608"/>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PDR / burst / outage</a:t>
            </a:r>
          </a:p>
        </p:txBody>
      </p:sp>
      <p:sp>
        <p:nvSpPr>
          <p:cNvPr id="39" name="TextBox 38"/>
          <p:cNvSpPr txBox="1"/>
          <p:nvPr/>
        </p:nvSpPr>
        <p:spPr>
          <a:xfrm>
            <a:off x="8869680" y="2578608"/>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FB455"/>
                </a:solidFill>
                <a:latin typeface="Noto Sans CJK SC"/>
              </a:rPr>
              <a:t>时延</a:t>
            </a:r>
          </a:p>
        </p:txBody>
      </p:sp>
      <p:sp>
        <p:nvSpPr>
          <p:cNvPr id="40" name="TextBox 39"/>
          <p:cNvSpPr txBox="1"/>
          <p:nvPr/>
        </p:nvSpPr>
        <p:spPr>
          <a:xfrm>
            <a:off x="9528048" y="2578608"/>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p95 / p99.9 / max</a:t>
            </a:r>
          </a:p>
        </p:txBody>
      </p:sp>
      <p:sp>
        <p:nvSpPr>
          <p:cNvPr id="41" name="TextBox 40"/>
          <p:cNvSpPr txBox="1"/>
          <p:nvPr/>
        </p:nvSpPr>
        <p:spPr>
          <a:xfrm>
            <a:off x="6537960" y="3236976"/>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B391FF"/>
                </a:solidFill>
                <a:latin typeface="Noto Sans CJK SC"/>
              </a:rPr>
              <a:t>新鲜度</a:t>
            </a:r>
          </a:p>
        </p:txBody>
      </p:sp>
      <p:sp>
        <p:nvSpPr>
          <p:cNvPr id="42" name="TextBox 41"/>
          <p:cNvSpPr txBox="1"/>
          <p:nvPr/>
        </p:nvSpPr>
        <p:spPr>
          <a:xfrm>
            <a:off x="7196328" y="3236976"/>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AoI / time sync</a:t>
            </a:r>
          </a:p>
        </p:txBody>
      </p:sp>
      <p:sp>
        <p:nvSpPr>
          <p:cNvPr id="43" name="TextBox 42"/>
          <p:cNvSpPr txBox="1"/>
          <p:nvPr/>
        </p:nvSpPr>
        <p:spPr>
          <a:xfrm>
            <a:off x="8869680" y="3236976"/>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4ADE80"/>
                </a:solidFill>
                <a:latin typeface="Noto Sans CJK SC"/>
              </a:rPr>
              <a:t>切换</a:t>
            </a:r>
          </a:p>
        </p:txBody>
      </p:sp>
      <p:sp>
        <p:nvSpPr>
          <p:cNvPr id="44" name="TextBox 43"/>
          <p:cNvSpPr txBox="1"/>
          <p:nvPr/>
        </p:nvSpPr>
        <p:spPr>
          <a:xfrm>
            <a:off x="9528048" y="3236976"/>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interrupt / failover</a:t>
            </a:r>
          </a:p>
        </p:txBody>
      </p:sp>
      <p:sp>
        <p:nvSpPr>
          <p:cNvPr id="45" name="TextBox 44"/>
          <p:cNvSpPr txBox="1"/>
          <p:nvPr/>
        </p:nvSpPr>
        <p:spPr>
          <a:xfrm>
            <a:off x="6537960" y="3895344"/>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FF6B6B"/>
                </a:solidFill>
                <a:latin typeface="Noto Sans CJK SC"/>
              </a:rPr>
              <a:t>安全</a:t>
            </a:r>
          </a:p>
        </p:txBody>
      </p:sp>
      <p:sp>
        <p:nvSpPr>
          <p:cNvPr id="46" name="TextBox 45"/>
          <p:cNvSpPr txBox="1"/>
          <p:nvPr/>
        </p:nvSpPr>
        <p:spPr>
          <a:xfrm>
            <a:off x="7196328" y="3895344"/>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auth fail / replay / audit</a:t>
            </a:r>
          </a:p>
        </p:txBody>
      </p:sp>
      <p:sp>
        <p:nvSpPr>
          <p:cNvPr id="47" name="TextBox 46"/>
          <p:cNvSpPr txBox="1"/>
          <p:nvPr/>
        </p:nvSpPr>
        <p:spPr>
          <a:xfrm>
            <a:off x="8869680" y="3895344"/>
            <a:ext cx="640080" cy="20116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50" b="1" i="0">
                <a:solidFill>
                  <a:srgbClr val="4D7CFF"/>
                </a:solidFill>
                <a:latin typeface="Noto Sans CJK SC"/>
              </a:rPr>
              <a:t>任务</a:t>
            </a:r>
          </a:p>
        </p:txBody>
      </p:sp>
      <p:sp>
        <p:nvSpPr>
          <p:cNvPr id="48" name="TextBox 47"/>
          <p:cNvSpPr txBox="1"/>
          <p:nvPr/>
        </p:nvSpPr>
        <p:spPr>
          <a:xfrm>
            <a:off x="9528048" y="3895344"/>
            <a:ext cx="1490472"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F4F7FB"/>
                </a:solidFill>
                <a:latin typeface="Noto Sans CJK SC"/>
              </a:rPr>
              <a:t>lost-link / recovery / completion</a:t>
            </a:r>
          </a:p>
        </p:txBody>
      </p:sp>
      <p:sp>
        <p:nvSpPr>
          <p:cNvPr id="49" name="Rounded Rectangle 48"/>
          <p:cNvSpPr/>
          <p:nvPr/>
        </p:nvSpPr>
        <p:spPr>
          <a:xfrm>
            <a:off x="713232" y="5074920"/>
            <a:ext cx="10543032" cy="914400"/>
          </a:xfrm>
          <a:prstGeom prst="roundRect">
            <a:avLst>
              <a:gd name="adj" fmla="val 12000"/>
            </a:avLst>
          </a:prstGeom>
          <a:solidFill>
            <a:srgbClr val="102B27"/>
          </a:solidFill>
          <a:ln w="8890">
            <a:solidFill>
              <a:srgbClr val="4ADE8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932688" y="5285232"/>
            <a:ext cx="160020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500" b="1" i="0">
                <a:solidFill>
                  <a:srgbClr val="4ADE80"/>
                </a:solidFill>
                <a:latin typeface="Noto Sans CJK SC"/>
              </a:rPr>
              <a:t>课堂收官练习</a:t>
            </a:r>
          </a:p>
        </p:txBody>
      </p:sp>
      <p:sp>
        <p:nvSpPr>
          <p:cNvPr id="51" name="TextBox 50"/>
          <p:cNvSpPr txBox="1"/>
          <p:nvPr/>
        </p:nvSpPr>
        <p:spPr>
          <a:xfrm>
            <a:off x="2578608" y="5230368"/>
            <a:ext cx="8339327" cy="38404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250" b="1" i="0">
                <a:solidFill>
                  <a:srgbClr val="F4F7FB"/>
                </a:solidFill>
                <a:latin typeface="Noto Sans CJK SC"/>
              </a:rPr>
              <a:t>为“30 km 电力巡检”写出 3 条可量化放行标准：C2 尾时延｜最长中断｜主备切换 + 失联动作。</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ackground"/>
          <p:cNvSpPr/>
          <p:nvPr/>
        </p:nvSpPr>
        <p:spPr>
          <a:xfrm>
            <a:off x="0" y="0"/>
            <a:ext cx="12191695" cy="6858000"/>
          </a:xfrm>
          <a:prstGeom prst="rect">
            <a:avLst/>
          </a:prstGeom>
          <a:solidFill>
            <a:srgbClr val="0A1220"/>
          </a:solidFill>
          <a:ln w="8890">
            <a:solidFill>
              <a:srgbClr val="0A1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opAccent"/>
          <p:cNvSpPr/>
          <p:nvPr/>
        </p:nvSpPr>
        <p:spPr>
          <a:xfrm>
            <a:off x="0" y="0"/>
            <a:ext cx="12191695" cy="109728"/>
          </a:xfrm>
          <a:prstGeom prst="rect">
            <a:avLst/>
          </a:prstGeom>
          <a:solidFill>
            <a:srgbClr val="35D5E8"/>
          </a:solidFill>
          <a:ln w="8890">
            <a:solidFill>
              <a:srgbClr val="35D5E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1554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3832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52120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0408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8696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10698480" y="109728"/>
            <a:ext cx="0" cy="6336792"/>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0" y="18288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0" y="32004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0" y="45720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0" y="5943600"/>
            <a:ext cx="12188952" cy="0"/>
          </a:xfrm>
          <a:prstGeom prst="line">
            <a:avLst/>
          </a:prstGeom>
          <a:ln w="4445">
            <a:solidFill>
              <a:srgbClr val="12243A"/>
            </a:solidFill>
          </a:ln>
        </p:spPr>
        <p:style>
          <a:lnRef idx="2">
            <a:schemeClr val="accent1"/>
          </a:lnRef>
          <a:fillRef idx="0">
            <a:schemeClr val="accent1"/>
          </a:fillRef>
          <a:effectRef idx="1">
            <a:schemeClr val="accent1"/>
          </a:effectRef>
          <a:fontRef idx="minor">
            <a:schemeClr val="tx1"/>
          </a:fontRef>
        </p:style>
      </p:cxnSp>
      <p:sp>
        <p:nvSpPr>
          <p:cNvPr id="14" name="Kicker"/>
          <p:cNvSpPr txBox="1"/>
          <p:nvPr/>
        </p:nvSpPr>
        <p:spPr>
          <a:xfrm>
            <a:off x="530352" y="256032"/>
            <a:ext cx="4114800" cy="21945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1" i="0">
                <a:solidFill>
                  <a:srgbClr val="4ADE80"/>
                </a:solidFill>
                <a:latin typeface="Noto Sans CJK SC"/>
              </a:rPr>
              <a:t>收束</a:t>
            </a:r>
          </a:p>
        </p:txBody>
      </p:sp>
      <p:sp>
        <p:nvSpPr>
          <p:cNvPr id="15" name="Title"/>
          <p:cNvSpPr txBox="1"/>
          <p:nvPr/>
        </p:nvSpPr>
        <p:spPr>
          <a:xfrm>
            <a:off x="530352" y="530352"/>
            <a:ext cx="10972800" cy="53035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2600" b="1" i="0">
                <a:solidFill>
                  <a:srgbClr val="F4F7FB"/>
                </a:solidFill>
                <a:latin typeface="Noto Sans CJK SC"/>
              </a:rPr>
              <a:t>把一项无人机任务做成“可批准、可运行、可复现”</a:t>
            </a:r>
          </a:p>
        </p:txBody>
      </p:sp>
      <p:sp>
        <p:nvSpPr>
          <p:cNvPr id="16" name="Subtitle"/>
          <p:cNvSpPr txBox="1"/>
          <p:nvPr/>
        </p:nvSpPr>
        <p:spPr>
          <a:xfrm>
            <a:off x="548640" y="1051560"/>
            <a:ext cx="10881360" cy="310896"/>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150" b="0" i="0">
                <a:solidFill>
                  <a:srgbClr val="A8B7C9"/>
                </a:solidFill>
                <a:latin typeface="Noto Sans CJK SC"/>
              </a:rPr>
              <a:t>五句话带回单位；本页核心来源可点击，完整 URL 映射见随附讲师手册</a:t>
            </a:r>
          </a:p>
        </p:txBody>
      </p:sp>
      <p:cxnSp>
        <p:nvCxnSpPr>
          <p:cNvPr id="17" name="Connector 16"/>
          <p:cNvCxnSpPr/>
          <p:nvPr/>
        </p:nvCxnSpPr>
        <p:spPr>
          <a:xfrm>
            <a:off x="530352" y="1399032"/>
            <a:ext cx="11128248" cy="0"/>
          </a:xfrm>
          <a:prstGeom prst="line">
            <a:avLst/>
          </a:prstGeom>
          <a:ln w="10160">
            <a:solidFill>
              <a:srgbClr val="263A54"/>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1384280" y="256032"/>
            <a:ext cx="292608" cy="219456"/>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900" b="1" i="0">
                <a:solidFill>
                  <a:srgbClr val="6F8197"/>
                </a:solidFill>
                <a:latin typeface="Noto Sans CJK SC"/>
              </a:rPr>
              <a:t>39</a:t>
            </a:r>
          </a:p>
        </p:txBody>
      </p:sp>
      <p:cxnSp>
        <p:nvCxnSpPr>
          <p:cNvPr id="19" name="Connector 18"/>
          <p:cNvCxnSpPr/>
          <p:nvPr/>
        </p:nvCxnSpPr>
        <p:spPr>
          <a:xfrm>
            <a:off x="530352" y="6519672"/>
            <a:ext cx="11128248" cy="0"/>
          </a:xfrm>
          <a:prstGeom prst="line">
            <a:avLst/>
          </a:prstGeom>
          <a:ln w="7620">
            <a:solidFill>
              <a:srgbClr val="263A54"/>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48640" y="6565392"/>
            <a:ext cx="9875520" cy="16459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720" b="0" i="0">
                <a:solidFill>
                  <a:srgbClr val="6F8197"/>
                </a:solidFill>
                <a:latin typeface="Noto Sans CJK SC"/>
              </a:rPr>
              <a:t>来源：本页核心链接 + 随附《讲师手册》完整映射；快照日期 2026-08-15</a:t>
            </a:r>
          </a:p>
        </p:txBody>
      </p:sp>
      <p:sp>
        <p:nvSpPr>
          <p:cNvPr id="21" name="TextBox 20"/>
          <p:cNvSpPr txBox="1"/>
          <p:nvPr/>
        </p:nvSpPr>
        <p:spPr>
          <a:xfrm>
            <a:off x="10104120" y="6565392"/>
            <a:ext cx="1143000"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6F8197"/>
                </a:solidFill>
                <a:latin typeface="Noto Sans CJK SC"/>
              </a:rPr>
              <a:t>结语</a:t>
            </a:r>
          </a:p>
        </p:txBody>
      </p:sp>
      <p:sp>
        <p:nvSpPr>
          <p:cNvPr id="22" name="TextBox 21"/>
          <p:cNvSpPr txBox="1"/>
          <p:nvPr/>
        </p:nvSpPr>
        <p:spPr>
          <a:xfrm>
            <a:off x="11338560" y="6565392"/>
            <a:ext cx="292608" cy="164592"/>
          </a:xfrm>
          <a:prstGeom prst="rect">
            <a:avLst/>
          </a:prstGeom>
          <a:noFill/>
        </p:spPr>
        <p:txBody>
          <a:bodyPr wrap="square" lIns="36576" rIns="36576" tIns="36576" bIns="36576" anchor="t">
            <a:noAutofit/>
          </a:bodyPr>
          <a:lstStyle/>
          <a:p>
            <a:pPr algn="r">
              <a:lnSpc>
                <a:spcPct val="100000"/>
              </a:lnSpc>
              <a:spcBef>
                <a:spcPts val="0"/>
              </a:spcBef>
              <a:spcAft>
                <a:spcPts val="0"/>
              </a:spcAft>
            </a:pPr>
            <a:r>
              <a:rPr sz="720" b="1" i="0">
                <a:solidFill>
                  <a:srgbClr val="A8B7C9"/>
                </a:solidFill>
                <a:latin typeface="Noto Sans CJK SC"/>
              </a:rPr>
              <a:t>39</a:t>
            </a:r>
          </a:p>
        </p:txBody>
      </p:sp>
      <p:sp>
        <p:nvSpPr>
          <p:cNvPr id="23" name="TextBox 22"/>
          <p:cNvSpPr txBox="1"/>
          <p:nvPr/>
        </p:nvSpPr>
        <p:spPr>
          <a:xfrm>
            <a:off x="658368" y="1627632"/>
            <a:ext cx="411480" cy="2103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FFB455"/>
                </a:solidFill>
                <a:latin typeface="Noto Sans CJK SC"/>
              </a:rPr>
              <a:t>01</a:t>
            </a:r>
          </a:p>
        </p:txBody>
      </p:sp>
      <p:sp>
        <p:nvSpPr>
          <p:cNvPr id="24" name="TextBox 23"/>
          <p:cNvSpPr txBox="1"/>
          <p:nvPr/>
        </p:nvSpPr>
        <p:spPr>
          <a:xfrm>
            <a:off x="1143000" y="1609344"/>
            <a:ext cx="48920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合规从场景开始，不从重量结束</a:t>
            </a:r>
          </a:p>
        </p:txBody>
      </p:sp>
      <p:sp>
        <p:nvSpPr>
          <p:cNvPr id="25" name="TextBox 24"/>
          <p:cNvSpPr txBox="1"/>
          <p:nvPr/>
        </p:nvSpPr>
        <p:spPr>
          <a:xfrm>
            <a:off x="658368" y="2194560"/>
            <a:ext cx="411480" cy="2103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35D5E8"/>
                </a:solidFill>
                <a:latin typeface="Noto Sans CJK SC"/>
              </a:rPr>
              <a:t>02</a:t>
            </a:r>
          </a:p>
        </p:txBody>
      </p:sp>
      <p:sp>
        <p:nvSpPr>
          <p:cNvPr id="26" name="TextBox 25"/>
          <p:cNvSpPr txBox="1"/>
          <p:nvPr/>
        </p:nvSpPr>
        <p:spPr>
          <a:xfrm>
            <a:off x="1143000" y="2176272"/>
            <a:ext cx="48920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C2、载荷、运行识别可共网，不可混责</a:t>
            </a:r>
          </a:p>
        </p:txBody>
      </p:sp>
      <p:sp>
        <p:nvSpPr>
          <p:cNvPr id="27" name="TextBox 26"/>
          <p:cNvSpPr txBox="1"/>
          <p:nvPr/>
        </p:nvSpPr>
        <p:spPr>
          <a:xfrm>
            <a:off x="658368" y="2761488"/>
            <a:ext cx="411480" cy="2103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4D7CFF"/>
                </a:solidFill>
                <a:latin typeface="Noto Sans CJK SC"/>
              </a:rPr>
              <a:t>03</a:t>
            </a:r>
          </a:p>
        </p:txBody>
      </p:sp>
      <p:sp>
        <p:nvSpPr>
          <p:cNvPr id="28" name="TextBox 27"/>
          <p:cNvSpPr txBox="1"/>
          <p:nvPr/>
        </p:nvSpPr>
        <p:spPr>
          <a:xfrm>
            <a:off x="1143000" y="2743200"/>
            <a:ext cx="48920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平均吞吐不代表尾部可靠性</a:t>
            </a:r>
          </a:p>
        </p:txBody>
      </p:sp>
      <p:sp>
        <p:nvSpPr>
          <p:cNvPr id="29" name="TextBox 28"/>
          <p:cNvSpPr txBox="1"/>
          <p:nvPr/>
        </p:nvSpPr>
        <p:spPr>
          <a:xfrm>
            <a:off x="658368" y="3328415"/>
            <a:ext cx="411480" cy="2103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B391FF"/>
                </a:solidFill>
                <a:latin typeface="Noto Sans CJK SC"/>
              </a:rPr>
              <a:t>04</a:t>
            </a:r>
          </a:p>
        </p:txBody>
      </p:sp>
      <p:sp>
        <p:nvSpPr>
          <p:cNvPr id="30" name="TextBox 29"/>
          <p:cNvSpPr txBox="1"/>
          <p:nvPr/>
        </p:nvSpPr>
        <p:spPr>
          <a:xfrm>
            <a:off x="1143000" y="3310127"/>
            <a:ext cx="48920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冗余必须跨故障域，恢复必须重新建立信任</a:t>
            </a:r>
          </a:p>
        </p:txBody>
      </p:sp>
      <p:sp>
        <p:nvSpPr>
          <p:cNvPr id="31" name="TextBox 30"/>
          <p:cNvSpPr txBox="1"/>
          <p:nvPr/>
        </p:nvSpPr>
        <p:spPr>
          <a:xfrm>
            <a:off x="658368" y="3895344"/>
            <a:ext cx="411480" cy="21031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000" b="1" i="0">
                <a:solidFill>
                  <a:srgbClr val="4ADE80"/>
                </a:solidFill>
                <a:latin typeface="Noto Sans CJK SC"/>
              </a:rPr>
              <a:t>05</a:t>
            </a:r>
          </a:p>
        </p:txBody>
      </p:sp>
      <p:sp>
        <p:nvSpPr>
          <p:cNvPr id="32" name="TextBox 31"/>
          <p:cNvSpPr txBox="1"/>
          <p:nvPr/>
        </p:nvSpPr>
        <p:spPr>
          <a:xfrm>
            <a:off x="1143000" y="3877056"/>
            <a:ext cx="4892040" cy="292608"/>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300" b="1" i="0">
                <a:solidFill>
                  <a:srgbClr val="F4F7FB"/>
                </a:solidFill>
                <a:latin typeface="Noto Sans CJK SC"/>
              </a:rPr>
              <a:t>没有故障注入与可复现日志，就没有可靠性证据</a:t>
            </a:r>
          </a:p>
        </p:txBody>
      </p:sp>
      <p:sp>
        <p:nvSpPr>
          <p:cNvPr id="33" name="Rounded Rectangle 32"/>
          <p:cNvSpPr/>
          <p:nvPr/>
        </p:nvSpPr>
        <p:spPr>
          <a:xfrm>
            <a:off x="6263640" y="1600200"/>
            <a:ext cx="5074920" cy="3063240"/>
          </a:xfrm>
          <a:prstGeom prst="roundRect">
            <a:avLst>
              <a:gd name="adj" fmla="val 12000"/>
            </a:avLst>
          </a:prstGeom>
          <a:solidFill>
            <a:srgbClr val="132238"/>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510528" y="1847088"/>
            <a:ext cx="2011680" cy="256032"/>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1600" b="1" i="0">
                <a:solidFill>
                  <a:srgbClr val="35D5E8"/>
                </a:solidFill>
                <a:latin typeface="Noto Sans CJK SC"/>
              </a:rPr>
              <a:t>核心权威来源</a:t>
            </a:r>
          </a:p>
        </p:txBody>
      </p:sp>
      <p:sp>
        <p:nvSpPr>
          <p:cNvPr id="35" name="TextBox 34"/>
          <p:cNvSpPr txBox="1"/>
          <p:nvPr/>
        </p:nvSpPr>
        <p:spPr>
          <a:xfrm>
            <a:off x="6510528" y="233172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3"/>
              </a:rPr>
              <a:t>R1 新修订《民用航空法》</a:t>
            </a:r>
          </a:p>
        </p:txBody>
      </p:sp>
      <p:sp>
        <p:nvSpPr>
          <p:cNvPr id="36" name="TextBox 35"/>
          <p:cNvSpPr txBox="1"/>
          <p:nvPr/>
        </p:nvSpPr>
        <p:spPr>
          <a:xfrm>
            <a:off x="8869680" y="233172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4"/>
              </a:rPr>
              <a:t>R2 第761号《暂行条例》</a:t>
            </a:r>
          </a:p>
        </p:txBody>
      </p:sp>
      <p:sp>
        <p:nvSpPr>
          <p:cNvPr id="37" name="TextBox 36"/>
          <p:cNvSpPr txBox="1"/>
          <p:nvPr/>
        </p:nvSpPr>
        <p:spPr>
          <a:xfrm>
            <a:off x="6510528" y="274320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5"/>
              </a:rPr>
              <a:t>R3 CCAR-92</a:t>
            </a:r>
          </a:p>
        </p:txBody>
      </p:sp>
      <p:sp>
        <p:nvSpPr>
          <p:cNvPr id="38" name="TextBox 37"/>
          <p:cNvSpPr txBox="1"/>
          <p:nvPr/>
        </p:nvSpPr>
        <p:spPr>
          <a:xfrm>
            <a:off x="8869680" y="274320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6"/>
              </a:rPr>
              <a:t>R4 无线电管理暂行办法</a:t>
            </a:r>
          </a:p>
        </p:txBody>
      </p:sp>
      <p:sp>
        <p:nvSpPr>
          <p:cNvPr id="39" name="TextBox 38"/>
          <p:cNvSpPr txBox="1"/>
          <p:nvPr/>
        </p:nvSpPr>
        <p:spPr>
          <a:xfrm>
            <a:off x="6510528" y="3154679"/>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7"/>
              </a:rPr>
              <a:t>R6 GB 46750 运行识别</a:t>
            </a:r>
          </a:p>
        </p:txBody>
      </p:sp>
      <p:sp>
        <p:nvSpPr>
          <p:cNvPr id="40" name="TextBox 39"/>
          <p:cNvSpPr txBox="1"/>
          <p:nvPr/>
        </p:nvSpPr>
        <p:spPr>
          <a:xfrm>
            <a:off x="8869680" y="3154679"/>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35D5E8"/>
                </a:solidFill>
                <a:latin typeface="Noto Sans CJK SC"/>
                <a:hlinkClick r:id="rId8"/>
              </a:rPr>
              <a:t>R9 GB 46761 登记激活</a:t>
            </a:r>
          </a:p>
        </p:txBody>
      </p:sp>
      <p:sp>
        <p:nvSpPr>
          <p:cNvPr id="41" name="TextBox 40"/>
          <p:cNvSpPr txBox="1"/>
          <p:nvPr/>
        </p:nvSpPr>
        <p:spPr>
          <a:xfrm>
            <a:off x="6510528" y="356616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A8B7C9"/>
                </a:solidFill>
                <a:latin typeface="Noto Sans CJK SC"/>
                <a:hlinkClick r:id="rId9"/>
              </a:rPr>
              <a:t>T1 ITU-R M.2171</a:t>
            </a:r>
          </a:p>
        </p:txBody>
      </p:sp>
      <p:sp>
        <p:nvSpPr>
          <p:cNvPr id="42" name="TextBox 41"/>
          <p:cNvSpPr txBox="1"/>
          <p:nvPr/>
        </p:nvSpPr>
        <p:spPr>
          <a:xfrm>
            <a:off x="8869680" y="3566160"/>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A8B7C9"/>
                </a:solidFill>
                <a:latin typeface="Noto Sans CJK SC"/>
                <a:hlinkClick r:id="rId10"/>
              </a:rPr>
              <a:t>T5 3GPP TS 22.125 Rel-19</a:t>
            </a:r>
          </a:p>
        </p:txBody>
      </p:sp>
      <p:sp>
        <p:nvSpPr>
          <p:cNvPr id="43" name="TextBox 42"/>
          <p:cNvSpPr txBox="1"/>
          <p:nvPr/>
        </p:nvSpPr>
        <p:spPr>
          <a:xfrm>
            <a:off x="6510528" y="3977639"/>
            <a:ext cx="2176272" cy="228600"/>
          </a:xfrm>
          <a:prstGeom prst="rect">
            <a:avLst/>
          </a:prstGeom>
          <a:noFill/>
        </p:spPr>
        <p:txBody>
          <a:bodyPr wrap="square" lIns="36576" rIns="36576" tIns="36576" bIns="36576" anchor="t">
            <a:noAutofit/>
          </a:bodyPr>
          <a:lstStyle/>
          <a:p>
            <a:pPr algn="l">
              <a:lnSpc>
                <a:spcPct val="100000"/>
              </a:lnSpc>
              <a:spcBef>
                <a:spcPts val="0"/>
              </a:spcBef>
              <a:spcAft>
                <a:spcPts val="0"/>
              </a:spcAft>
            </a:pPr>
            <a:r>
              <a:rPr sz="950" b="0" i="0">
                <a:solidFill>
                  <a:srgbClr val="A8B7C9"/>
                </a:solidFill>
                <a:latin typeface="Noto Sans CJK SC"/>
                <a:hlinkClick r:id="rId11"/>
              </a:rPr>
              <a:t>T8 NIST SP 800-38D</a:t>
            </a:r>
          </a:p>
        </p:txBody>
      </p:sp>
      <p:sp>
        <p:nvSpPr>
          <p:cNvPr id="44" name="Rounded Rectangle 43"/>
          <p:cNvSpPr/>
          <p:nvPr/>
        </p:nvSpPr>
        <p:spPr>
          <a:xfrm>
            <a:off x="685800" y="4956048"/>
            <a:ext cx="10652760" cy="822960"/>
          </a:xfrm>
          <a:prstGeom prst="roundRect">
            <a:avLst>
              <a:gd name="adj" fmla="val 12000"/>
            </a:avLst>
          </a:prstGeom>
          <a:solidFill>
            <a:srgbClr val="0E1A2B"/>
          </a:solidFill>
          <a:ln w="8890">
            <a:solidFill>
              <a:srgbClr val="263A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60120" y="5193792"/>
            <a:ext cx="10104120" cy="329184"/>
          </a:xfrm>
          <a:prstGeom prst="rect">
            <a:avLst/>
          </a:prstGeom>
          <a:noFill/>
        </p:spPr>
        <p:txBody>
          <a:bodyPr wrap="square" lIns="36576" rIns="36576" tIns="36576" bIns="36576" anchor="t">
            <a:noAutofit/>
          </a:bodyPr>
          <a:lstStyle/>
          <a:p>
            <a:pPr algn="l">
              <a:lnSpc>
                <a:spcPct val="100000"/>
              </a:lnSpc>
              <a:spcAft>
                <a:spcPts val="0"/>
              </a:spcAft>
            </a:pPr>
            <a:r>
              <a:rPr sz="1400" b="1" i="0">
                <a:solidFill>
                  <a:srgbClr val="FFB455"/>
                </a:solidFill>
                <a:latin typeface="Noto Sans CJK SC"/>
              </a:rPr>
              <a:t>最终工程问题：</a:t>
            </a:r>
            <a:r>
              <a:rPr sz="1400" b="1" i="0">
                <a:solidFill>
                  <a:srgbClr val="F4F7FB"/>
                </a:solidFill>
                <a:latin typeface="Noto Sans CJK SC"/>
              </a:rPr>
              <a:t> 当链路、网络、云或人中的任意一个失效时，系统是否仍保持安全意图，并留下足够证据解释发生了什么？</a:t>
            </a:r>
          </a:p>
        </p:txBody>
      </p:sp>
      <p:sp>
        <p:nvSpPr>
          <p:cNvPr id="46" name="TextBox 45"/>
          <p:cNvSpPr txBox="1"/>
          <p:nvPr/>
        </p:nvSpPr>
        <p:spPr>
          <a:xfrm>
            <a:off x="3611880" y="5989320"/>
            <a:ext cx="5029200" cy="256032"/>
          </a:xfrm>
          <a:prstGeom prst="rect">
            <a:avLst/>
          </a:prstGeom>
          <a:noFill/>
        </p:spPr>
        <p:txBody>
          <a:bodyPr wrap="square" lIns="36576" rIns="36576" tIns="36576" bIns="36576" anchor="t">
            <a:noAutofit/>
          </a:bodyPr>
          <a:lstStyle/>
          <a:p>
            <a:pPr algn="ctr">
              <a:lnSpc>
                <a:spcPct val="100000"/>
              </a:lnSpc>
              <a:spcBef>
                <a:spcPts val="0"/>
              </a:spcBef>
              <a:spcAft>
                <a:spcPts val="0"/>
              </a:spcAft>
            </a:pPr>
            <a:r>
              <a:rPr sz="1300" b="1" i="0">
                <a:solidFill>
                  <a:srgbClr val="4ADE80"/>
                </a:solidFill>
                <a:latin typeface="Noto Sans CJK SC"/>
              </a:rPr>
              <a:t>法规会更新｜参数要复核｜结论要留痕</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无人机相关法规与无人机数据链：专业技术培训</dc:title>
  <dc:subject>中国现行无人机法规与数据链工程</dc:subject>
  <dc:creator>秋旻智能工作系统</dc:creator>
  <cp:keywords>无人机, 法规, 数据链, C2, CNPC, 运行识别, 无线电</cp:keywords>
  <dc:description>由需求自动推理生成的专业技术培训课件</dc:description>
  <cp:lastModifiedBy>秋旻智能工作系统</cp:lastModifiedBy>
  <cp:revision>1</cp:revision>
  <dcterms:created xsi:type="dcterms:W3CDTF">2013-01-27T09:14:16Z</dcterms:created>
  <dcterms:modified xsi:type="dcterms:W3CDTF">2013-01-27T09:15:58Z</dcterms:modified>
  <cp:category/>
</cp:coreProperties>
</file>